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90E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275" y="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2C872-0EB7-4C24-AA86-8B11326F0DBA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1C13B-0DE1-4E6C-9168-49C1DABC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28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891" cy="496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85" y="1"/>
            <a:ext cx="2946890" cy="496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561BB-37A8-473F-B708-569CBE4DC74A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470" y="4715676"/>
            <a:ext cx="5439410" cy="446992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52"/>
            <a:ext cx="2946891" cy="496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85" y="9431352"/>
            <a:ext cx="2946890" cy="496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18C42-BBD1-4CFC-A32A-F9A59A730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658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518C42-BBD1-4CFC-A32A-F9A59A7308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25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518C42-BBD1-4CFC-A32A-F9A59A7308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59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518C42-BBD1-4CFC-A32A-F9A59A7308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871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518C42-BBD1-4CFC-A32A-F9A59A7308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297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518C42-BBD1-4CFC-A32A-F9A59A7308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0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518C42-BBD1-4CFC-A32A-F9A59A7308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30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518C42-BBD1-4CFC-A32A-F9A59A7308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54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518C42-BBD1-4CFC-A32A-F9A59A7308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85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4238-6E13-4310-87D9-2D835B622F6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1437D67-596F-4AF5-BA8B-5C32CD569B1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4238-6E13-4310-87D9-2D835B622F6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37D67-596F-4AF5-BA8B-5C32CD569B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4238-6E13-4310-87D9-2D835B622F6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37D67-596F-4AF5-BA8B-5C32CD569B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4238-6E13-4310-87D9-2D835B622F6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37D67-596F-4AF5-BA8B-5C32CD569B1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4238-6E13-4310-87D9-2D835B622F6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1437D67-596F-4AF5-BA8B-5C32CD569B1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4238-6E13-4310-87D9-2D835B622F6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37D67-596F-4AF5-BA8B-5C32CD569B1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4238-6E13-4310-87D9-2D835B622F6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37D67-596F-4AF5-BA8B-5C32CD569B1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4238-6E13-4310-87D9-2D835B622F6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37D67-596F-4AF5-BA8B-5C32CD569B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4238-6E13-4310-87D9-2D835B622F6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37D67-596F-4AF5-BA8B-5C32CD569B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4238-6E13-4310-87D9-2D835B622F6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37D67-596F-4AF5-BA8B-5C32CD569B1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4238-6E13-4310-87D9-2D835B622F6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1437D67-596F-4AF5-BA8B-5C32CD569B1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EAD4238-6E13-4310-87D9-2D835B622F61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1437D67-596F-4AF5-BA8B-5C32CD569B1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esearchgate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501008"/>
            <a:ext cx="7704856" cy="3024336"/>
          </a:xfrm>
        </p:spPr>
        <p:txBody>
          <a:bodyPr>
            <a:noAutofit/>
          </a:bodyPr>
          <a:lstStyle/>
          <a:p>
            <a:r>
              <a:rPr lang="th-TH" sz="3600" dirty="0" smtClean="0">
                <a:solidFill>
                  <a:schemeClr val="tx1"/>
                </a:solidFill>
              </a:rPr>
              <a:t>การฝึกอบรมเชิงปฏิบัติการ เรื่อง การติดตั้ง </a:t>
            </a:r>
            <a:r>
              <a:rPr lang="en-US" sz="3600" dirty="0" smtClean="0">
                <a:solidFill>
                  <a:schemeClr val="tx1"/>
                </a:solidFill>
              </a:rPr>
              <a:t>VPN </a:t>
            </a:r>
          </a:p>
          <a:p>
            <a:r>
              <a:rPr lang="th-TH" sz="3600" dirty="0" smtClean="0">
                <a:solidFill>
                  <a:schemeClr val="tx1"/>
                </a:solidFill>
              </a:rPr>
              <a:t>และเทคนิคการสืบค้นข้อมูลจากฐานข้อมูลอ้างอิงออนไลน์</a:t>
            </a:r>
          </a:p>
          <a:p>
            <a:endParaRPr lang="th-TH" sz="3600" dirty="0" smtClean="0">
              <a:solidFill>
                <a:schemeClr val="tx1"/>
              </a:solidFill>
            </a:endParaRPr>
          </a:p>
          <a:p>
            <a:pPr algn="r"/>
            <a:r>
              <a:rPr lang="th-TH" sz="2800" dirty="0" smtClean="0">
                <a:solidFill>
                  <a:schemeClr val="tx1"/>
                </a:solidFill>
              </a:rPr>
              <a:t>โดย นางสาวจุฑาทิพย์ นิยมรัตน์</a:t>
            </a:r>
          </a:p>
          <a:p>
            <a:pPr algn="r"/>
            <a:r>
              <a:rPr lang="th-TH" sz="2400" dirty="0" smtClean="0">
                <a:solidFill>
                  <a:schemeClr val="tx1"/>
                </a:solidFill>
              </a:rPr>
              <a:t>28 สิงหาคม 2558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h-TH" dirty="0" smtClean="0"/>
              <a:t>การฝึกอบรมการใช้ฐานข้อมูลอิเล็กทรอนิกส์เพื่อการสืบค้น ครั้งที่ 1/2558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31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926976"/>
          </a:xfrm>
        </p:spPr>
        <p:txBody>
          <a:bodyPr>
            <a:normAutofit/>
          </a:bodyPr>
          <a:lstStyle/>
          <a:p>
            <a:r>
              <a:rPr lang="th-TH" dirty="0" smtClean="0"/>
              <a:t>ฐานข้อมูลที่ห้องสมุดให้บริการมีอะไรบ้าง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219256" cy="4933528"/>
          </a:xfrm>
        </p:spPr>
        <p:txBody>
          <a:bodyPr>
            <a:normAutofit fontScale="85000" lnSpcReduction="20000"/>
          </a:bodyPr>
          <a:lstStyle/>
          <a:p>
            <a:pPr marL="354013" indent="-354013">
              <a:buFont typeface="+mj-lt"/>
              <a:buAutoNum type="arabicPeriod"/>
            </a:pPr>
            <a:r>
              <a:rPr lang="en-US" sz="3300" b="1" dirty="0" smtClean="0">
                <a:solidFill>
                  <a:schemeClr val="accent5"/>
                </a:solidFill>
              </a:rPr>
              <a:t>EBSCO </a:t>
            </a:r>
            <a:r>
              <a:rPr lang="en-US" sz="3300" b="1" dirty="0">
                <a:solidFill>
                  <a:schemeClr val="accent5"/>
                </a:solidFill>
              </a:rPr>
              <a:t>Discovery Service</a:t>
            </a:r>
          </a:p>
          <a:p>
            <a:pPr marL="354013" indent="-354013">
              <a:buFont typeface="+mj-lt"/>
              <a:buAutoNum type="arabicPeriod"/>
            </a:pPr>
            <a:r>
              <a:rPr lang="en-US" dirty="0" smtClean="0"/>
              <a:t>Academic </a:t>
            </a:r>
            <a:r>
              <a:rPr lang="en-US" dirty="0"/>
              <a:t>Search Complete</a:t>
            </a:r>
          </a:p>
          <a:p>
            <a:pPr marL="354013" indent="-354013">
              <a:buFont typeface="+mj-lt"/>
              <a:buAutoNum type="arabicPeriod"/>
            </a:pPr>
            <a:r>
              <a:rPr lang="en-US" dirty="0" smtClean="0"/>
              <a:t>ABI/INFORM </a:t>
            </a:r>
            <a:r>
              <a:rPr lang="en-US" dirty="0"/>
              <a:t>Complete</a:t>
            </a:r>
          </a:p>
          <a:p>
            <a:pPr marL="354013" indent="-354013">
              <a:buFont typeface="+mj-lt"/>
              <a:buAutoNum type="arabicPeriod"/>
            </a:pPr>
            <a:r>
              <a:rPr lang="en-US" dirty="0" smtClean="0"/>
              <a:t>ACM </a:t>
            </a:r>
            <a:r>
              <a:rPr lang="en-US" dirty="0"/>
              <a:t>Digital Library</a:t>
            </a:r>
          </a:p>
          <a:p>
            <a:pPr marL="354013" indent="-354013">
              <a:buFont typeface="+mj-lt"/>
              <a:buAutoNum type="arabicPeriod"/>
            </a:pPr>
            <a:r>
              <a:rPr lang="en-US" sz="3300" b="1" dirty="0" smtClean="0">
                <a:solidFill>
                  <a:schemeClr val="accent5"/>
                </a:solidFill>
              </a:rPr>
              <a:t>American </a:t>
            </a:r>
            <a:r>
              <a:rPr lang="en-US" sz="3300" b="1" dirty="0">
                <a:solidFill>
                  <a:schemeClr val="accent5"/>
                </a:solidFill>
              </a:rPr>
              <a:t>Chemical Society Journal (ACS)</a:t>
            </a:r>
          </a:p>
          <a:p>
            <a:pPr marL="354013" indent="-354013">
              <a:buFont typeface="+mj-lt"/>
              <a:buAutoNum type="arabicPeriod"/>
            </a:pPr>
            <a:r>
              <a:rPr lang="en-US" dirty="0" smtClean="0"/>
              <a:t>Computers </a:t>
            </a:r>
            <a:r>
              <a:rPr lang="en-US" dirty="0"/>
              <a:t>&amp; Applied Sciences Complete (CASC)</a:t>
            </a:r>
          </a:p>
          <a:p>
            <a:pPr marL="354013" indent="-354013">
              <a:buFont typeface="+mj-lt"/>
              <a:buAutoNum type="arabicPeriod"/>
            </a:pPr>
            <a:r>
              <a:rPr lang="en-US" dirty="0" smtClean="0"/>
              <a:t>Education </a:t>
            </a:r>
            <a:r>
              <a:rPr lang="en-US" dirty="0"/>
              <a:t>Research Complete</a:t>
            </a:r>
          </a:p>
          <a:p>
            <a:pPr marL="354013" indent="-354013">
              <a:buFont typeface="+mj-lt"/>
              <a:buAutoNum type="arabicPeriod"/>
            </a:pPr>
            <a:r>
              <a:rPr lang="en-US" dirty="0" smtClean="0"/>
              <a:t>Emerald</a:t>
            </a:r>
            <a:endParaRPr lang="en-US" dirty="0"/>
          </a:p>
          <a:p>
            <a:pPr marL="354013" indent="-354013">
              <a:buFont typeface="+mj-lt"/>
              <a:buAutoNum type="arabicPeriod"/>
            </a:pPr>
            <a:r>
              <a:rPr lang="en-US" dirty="0" smtClean="0"/>
              <a:t>H.W</a:t>
            </a:r>
            <a:r>
              <a:rPr lang="en-US" dirty="0"/>
              <a:t>. Wilson 12 subjects</a:t>
            </a:r>
          </a:p>
          <a:p>
            <a:pPr marL="354013" indent="-354013">
              <a:buFont typeface="+mj-lt"/>
              <a:buAutoNum type="arabicPeriod"/>
            </a:pPr>
            <a:r>
              <a:rPr lang="en-US" dirty="0" smtClean="0"/>
              <a:t>IEEE/IEE </a:t>
            </a:r>
            <a:r>
              <a:rPr lang="en-US" dirty="0"/>
              <a:t>Electronic Library (IEL)</a:t>
            </a:r>
          </a:p>
          <a:p>
            <a:pPr marL="354013" indent="-354013">
              <a:buFont typeface="+mj-lt"/>
              <a:buAutoNum type="arabicPeriod"/>
            </a:pPr>
            <a:r>
              <a:rPr lang="en-US" sz="3300" b="1" dirty="0" smtClean="0">
                <a:solidFill>
                  <a:schemeClr val="accent5"/>
                </a:solidFill>
              </a:rPr>
              <a:t>ISI </a:t>
            </a:r>
            <a:r>
              <a:rPr lang="en-US" sz="3300" b="1" dirty="0">
                <a:solidFill>
                  <a:schemeClr val="accent5"/>
                </a:solidFill>
              </a:rPr>
              <a:t>Web of Science</a:t>
            </a:r>
          </a:p>
          <a:p>
            <a:pPr marL="354013" indent="-354013">
              <a:buFont typeface="+mj-lt"/>
              <a:buAutoNum type="arabicPeriod"/>
            </a:pPr>
            <a:r>
              <a:rPr lang="en-US" sz="3300" b="1" dirty="0" smtClean="0">
                <a:solidFill>
                  <a:schemeClr val="accent5"/>
                </a:solidFill>
              </a:rPr>
              <a:t>ProQuest </a:t>
            </a:r>
            <a:r>
              <a:rPr lang="en-US" sz="3300" b="1" dirty="0">
                <a:solidFill>
                  <a:schemeClr val="accent5"/>
                </a:solidFill>
              </a:rPr>
              <a:t>Dissertations &amp; Theses : Full Text</a:t>
            </a:r>
          </a:p>
          <a:p>
            <a:pPr marL="354013" indent="-354013">
              <a:buFont typeface="+mj-lt"/>
              <a:buAutoNum type="arabicPeriod"/>
            </a:pPr>
            <a:r>
              <a:rPr lang="en-US" sz="3300" b="1" dirty="0" err="1" smtClean="0">
                <a:solidFill>
                  <a:schemeClr val="accent5"/>
                </a:solidFill>
              </a:rPr>
              <a:t>SpringerLink</a:t>
            </a:r>
            <a:r>
              <a:rPr lang="en-US" sz="3300" b="1" dirty="0" smtClean="0">
                <a:solidFill>
                  <a:schemeClr val="accent5"/>
                </a:solidFill>
              </a:rPr>
              <a:t> </a:t>
            </a:r>
            <a:r>
              <a:rPr lang="en-US" sz="3300" b="1" dirty="0">
                <a:solidFill>
                  <a:schemeClr val="accent5"/>
                </a:solidFill>
              </a:rPr>
              <a:t>- Journal</a:t>
            </a:r>
          </a:p>
        </p:txBody>
      </p:sp>
    </p:spTree>
    <p:extLst>
      <p:ext uri="{BB962C8B-B14F-4D97-AF65-F5344CB8AC3E}">
        <p14:creationId xmlns:p14="http://schemas.microsoft.com/office/powerpoint/2010/main" val="416406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9512" y="5445224"/>
            <a:ext cx="8784976" cy="864096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79512" y="4509120"/>
            <a:ext cx="8784976" cy="936104"/>
          </a:xfrm>
          <a:prstGeom prst="rect">
            <a:avLst/>
          </a:prstGeom>
          <a:solidFill>
            <a:srgbClr val="FF6600"/>
          </a:solidFill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9512" y="3933056"/>
            <a:ext cx="8784976" cy="5760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9512" y="3143260"/>
            <a:ext cx="8784976" cy="789796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79512" y="908720"/>
            <a:ext cx="8784976" cy="22322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772400" cy="692696"/>
          </a:xfrm>
        </p:spPr>
        <p:txBody>
          <a:bodyPr>
            <a:normAutofit fontScale="90000"/>
          </a:bodyPr>
          <a:lstStyle/>
          <a:p>
            <a:r>
              <a:rPr lang="th-TH" dirty="0" smtClean="0"/>
              <a:t>ฐานข้อมูลที่เกี่ยวข้องกับเรา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712968" cy="5688632"/>
          </a:xfrm>
          <a:noFill/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EBSCO </a:t>
            </a:r>
            <a:r>
              <a:rPr lang="en-US" dirty="0"/>
              <a:t>Discovery </a:t>
            </a:r>
            <a:r>
              <a:rPr lang="en-US" dirty="0" smtClean="0"/>
              <a:t>Service</a:t>
            </a:r>
            <a:endParaRPr lang="th-TH" dirty="0" smtClean="0"/>
          </a:p>
          <a:p>
            <a:pPr lvl="1"/>
            <a:r>
              <a:rPr lang="th-TH" dirty="0" smtClean="0"/>
              <a:t>เป็น</a:t>
            </a:r>
            <a:r>
              <a:rPr lang="th-TH" dirty="0"/>
              <a:t>ฐานข้อมูลที่ครอบคลุมสห</a:t>
            </a:r>
            <a:r>
              <a:rPr lang="th-TH" dirty="0" smtClean="0"/>
              <a:t>สาขาวิชา และ</a:t>
            </a:r>
            <a:r>
              <a:rPr lang="th-TH" dirty="0"/>
              <a:t>มีคุณสมบัติในการบริหารจัดการฐานข้อมูลวารสารอื่น</a:t>
            </a:r>
            <a:r>
              <a:rPr lang="th-TH" dirty="0" smtClean="0"/>
              <a:t>ที่ สกอ. บอกรับให้กับสถาบัน </a:t>
            </a:r>
            <a:r>
              <a:rPr lang="th-TH" dirty="0"/>
              <a:t>รวมถึงได้รวบรวมฐานข้อมูลที่เป็นประโยชน์ในสาขาวิชาการต่างๆ โดยระบบจะสร้างกล่องฐานข้อมูลเฉพาะของแต่ละมหาวิทยาลัยเพื่อให้ผู้ใช้งานสามารถสืบค้นข้อมูลและเข้าถึงฐานข้อมูลทั้งหมด</a:t>
            </a:r>
            <a:r>
              <a:rPr lang="th-TH" dirty="0" smtClean="0"/>
              <a:t>ได้</a:t>
            </a:r>
            <a:endParaRPr lang="en-US" dirty="0" smtClean="0"/>
          </a:p>
          <a:p>
            <a:r>
              <a:rPr lang="en-US" dirty="0" smtClean="0"/>
              <a:t>Academic Search Complete</a:t>
            </a:r>
            <a:endParaRPr lang="th-TH" dirty="0" smtClean="0"/>
          </a:p>
          <a:p>
            <a:pPr lvl="1"/>
            <a:r>
              <a:rPr lang="th-TH" dirty="0"/>
              <a:t>เป็นฐานข้อมูลที่ครอบคลุมสหสาขาวิชา ได้แก่ </a:t>
            </a:r>
            <a:r>
              <a:rPr lang="th-TH" dirty="0" smtClean="0"/>
              <a:t>วิทยาศาสตร์</a:t>
            </a:r>
            <a:r>
              <a:rPr lang="th-TH" dirty="0"/>
              <a:t>เทคโนโลยี วิทยาศาสตร์สุขภาพ วิทยาศาสตร์สิ่งแวดล้อม วิทยาศาสตร์</a:t>
            </a:r>
            <a:r>
              <a:rPr lang="th-TH" dirty="0" smtClean="0"/>
              <a:t>ทั่วไป</a:t>
            </a:r>
            <a:endParaRPr lang="th-TH" dirty="0"/>
          </a:p>
          <a:p>
            <a:r>
              <a:rPr lang="en-US" dirty="0"/>
              <a:t>H.W. Wilson 12 </a:t>
            </a:r>
            <a:r>
              <a:rPr lang="en-US" dirty="0" smtClean="0"/>
              <a:t>subjects</a:t>
            </a:r>
            <a:endParaRPr lang="th-TH" dirty="0" smtClean="0"/>
          </a:p>
          <a:p>
            <a:pPr lvl="1"/>
            <a:r>
              <a:rPr lang="th-TH" dirty="0"/>
              <a:t>เป็นฐานข้อมูลดรรชนี สาระสังเขปและเอกสารฉบับเต็มครอบคลุมทุกสาขาวิชา ดังนี้ </a:t>
            </a:r>
            <a:r>
              <a:rPr lang="en-US" dirty="0"/>
              <a:t>Applied Science &amp; Technology</a:t>
            </a:r>
            <a:r>
              <a:rPr lang="en-US" dirty="0" smtClean="0"/>
              <a:t>, </a:t>
            </a:r>
            <a:r>
              <a:rPr lang="en-US" dirty="0"/>
              <a:t>General </a:t>
            </a:r>
            <a:r>
              <a:rPr lang="en-US" dirty="0" smtClean="0"/>
              <a:t>Science,</a:t>
            </a:r>
            <a:r>
              <a:rPr lang="th-TH" dirty="0" smtClean="0"/>
              <a:t> </a:t>
            </a:r>
            <a:r>
              <a:rPr lang="en-US" dirty="0" smtClean="0"/>
              <a:t>Biological </a:t>
            </a:r>
            <a:r>
              <a:rPr lang="en-US" dirty="0"/>
              <a:t>&amp; Agricultural </a:t>
            </a:r>
            <a:r>
              <a:rPr lang="en-US" dirty="0" smtClean="0"/>
              <a:t>Science</a:t>
            </a:r>
          </a:p>
          <a:p>
            <a:r>
              <a:rPr lang="en-US" dirty="0" smtClean="0"/>
              <a:t>American </a:t>
            </a:r>
            <a:r>
              <a:rPr lang="en-US" dirty="0"/>
              <a:t>Chemical Society Journal (ACS</a:t>
            </a:r>
            <a:r>
              <a:rPr lang="en-US" dirty="0" smtClean="0"/>
              <a:t>)</a:t>
            </a:r>
            <a:endParaRPr lang="th-TH" dirty="0" smtClean="0"/>
          </a:p>
          <a:p>
            <a:pPr lvl="1"/>
            <a:r>
              <a:rPr lang="th-TH" dirty="0"/>
              <a:t>เป็นฐานข้อมูลที่รวบรวมบทความ และงานวิจัย จากวารสารทางด้านเคมีและวิทยาศาสตร์ที่</a:t>
            </a:r>
            <a:r>
              <a:rPr lang="th-TH" dirty="0" smtClean="0"/>
              <a:t>เกี่ยวข้อง ข้อมูล</a:t>
            </a:r>
            <a:r>
              <a:rPr lang="th-TH" dirty="0"/>
              <a:t>ที่ได้จากการสืบค้นเป็นข้อมูลฉบับเต็ม(</a:t>
            </a:r>
            <a:r>
              <a:rPr lang="en-US" dirty="0"/>
              <a:t>Full Text) </a:t>
            </a:r>
            <a:r>
              <a:rPr lang="th-TH" dirty="0"/>
              <a:t>และรูปภาพ (</a:t>
            </a:r>
            <a:r>
              <a:rPr lang="en-US" dirty="0"/>
              <a:t>Image) </a:t>
            </a:r>
            <a:r>
              <a:rPr lang="th-TH" dirty="0" smtClean="0"/>
              <a:t> </a:t>
            </a:r>
            <a:endParaRPr lang="en-US" dirty="0"/>
          </a:p>
          <a:p>
            <a:r>
              <a:rPr lang="en-US" dirty="0" err="1" smtClean="0"/>
              <a:t>SpringerLink</a:t>
            </a:r>
            <a:r>
              <a:rPr lang="en-US" dirty="0" smtClean="0"/>
              <a:t> – Journal</a:t>
            </a:r>
            <a:endParaRPr lang="th-TH" dirty="0" smtClean="0"/>
          </a:p>
          <a:p>
            <a:pPr lvl="1"/>
            <a:r>
              <a:rPr lang="th-TH" dirty="0"/>
              <a:t>เป็นฐานข้อมูลวารสารอิเล็กทรอนิกส์ วิทยาศาสตร์เทคโนโลยีและวิทยาศาสตร์สุขภาพ </a:t>
            </a:r>
            <a:endParaRPr lang="th-TH" dirty="0" smtClean="0"/>
          </a:p>
          <a:p>
            <a:r>
              <a:rPr lang="en-US" dirty="0" smtClean="0"/>
              <a:t>ProQuest </a:t>
            </a:r>
            <a:r>
              <a:rPr lang="en-US" dirty="0"/>
              <a:t>Dissertations &amp; Theses : Full Text</a:t>
            </a:r>
            <a:endParaRPr lang="th-TH" dirty="0"/>
          </a:p>
          <a:p>
            <a:pPr lvl="1"/>
            <a:r>
              <a:rPr lang="th-TH" dirty="0"/>
              <a:t>เป็นฐานข้อมูลที่รวบรวมวิทยานิพนธ์ระดับปริญญาโท และปริญญาเอก ฉบับเต็ม (</a:t>
            </a:r>
            <a:r>
              <a:rPr lang="en-US" dirty="0"/>
              <a:t>Full-text) </a:t>
            </a:r>
            <a:r>
              <a:rPr lang="th-TH" dirty="0"/>
              <a:t>ของสถาบันการศึกษาที่ได้รับการรับรองจากประเทศสหรัฐอเมริกา และแคนาดา รวมถึงบางสถาบันการศึกษาจากทวีปยุโรป ออสเตรเลีย เอเซีย และแอฟริกา มากกว่า </a:t>
            </a:r>
            <a:r>
              <a:rPr lang="th-TH" dirty="0" smtClean="0"/>
              <a:t>1,000 </a:t>
            </a:r>
            <a:r>
              <a:rPr lang="th-TH" dirty="0"/>
              <a:t>แห่ง ประกอบไปด้วยเอกสารฉบับเต็มของวิทยานิพนธ์ปริญญาเอกและปริญญาโทตั้งแต่ปี 1997 ถึงปัจจุบัน </a:t>
            </a:r>
            <a:endParaRPr lang="th-TH" dirty="0" smtClean="0"/>
          </a:p>
          <a:p>
            <a:r>
              <a:rPr lang="en-US" dirty="0"/>
              <a:t>ISI Web of </a:t>
            </a:r>
            <a:r>
              <a:rPr lang="en-US" dirty="0" smtClean="0"/>
              <a:t>Science</a:t>
            </a:r>
            <a:endParaRPr lang="th-TH" dirty="0" smtClean="0"/>
          </a:p>
          <a:p>
            <a:pPr lvl="1"/>
            <a:r>
              <a:rPr lang="th-TH" dirty="0"/>
              <a:t>เป็นฐานข้อมูลบรรณานุกรมและสาระสังเขปพร้อมการอ้างอิงและอ้างถึง ที่ครอบคลุมสาขาวิชาหลักทั้งวิทยาศาสตร์ สังคมศาสตร์ และ </a:t>
            </a:r>
            <a:r>
              <a:rPr lang="th-TH" dirty="0" smtClean="0"/>
              <a:t>มนุษยศาสตร์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49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ช่องทางการสืบค้นฐานข้อมูลของสถาบันฯ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https://www.cgi.ac.th/library</a:t>
            </a:r>
            <a:r>
              <a:rPr lang="th-TH" dirty="0" smtClean="0"/>
              <a:t> </a:t>
            </a:r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23" t="22373" r="13526" b="41610"/>
          <a:stretch/>
        </p:blipFill>
        <p:spPr bwMode="auto">
          <a:xfrm>
            <a:off x="1317793" y="2060848"/>
            <a:ext cx="6264696" cy="4324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400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th-TH" dirty="0"/>
              <a:t>เทคนิคการสืบค้นฐานข้อมูล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th-TH" dirty="0" smtClean="0"/>
              <a:t>1. การสืบค้น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700808"/>
            <a:ext cx="8280920" cy="4392488"/>
          </a:xfrm>
        </p:spPr>
        <p:txBody>
          <a:bodyPr>
            <a:noAutofit/>
          </a:bodyPr>
          <a:lstStyle/>
          <a:p>
            <a:r>
              <a:rPr lang="th-TH" sz="2800" dirty="0"/>
              <a:t>1.1 การเตรียม</a:t>
            </a:r>
            <a:r>
              <a:rPr lang="en-US" sz="2800" dirty="0"/>
              <a:t> keywords</a:t>
            </a:r>
            <a:endParaRPr lang="th-TH" sz="2800" dirty="0"/>
          </a:p>
          <a:p>
            <a:pPr lvl="1"/>
            <a:r>
              <a:rPr lang="th-TH" sz="2800" dirty="0"/>
              <a:t>ควรจะเป็นคำนาม</a:t>
            </a:r>
          </a:p>
          <a:p>
            <a:pPr lvl="1"/>
            <a:r>
              <a:rPr lang="th-TH" sz="2800" dirty="0"/>
              <a:t>คำนั้นอาจจะเป็นคำพ้องความหมาย คำเหมือน หรือคำคล้าย</a:t>
            </a:r>
            <a:r>
              <a:rPr lang="en-US" sz="2800" dirty="0"/>
              <a:t> </a:t>
            </a:r>
            <a:r>
              <a:rPr lang="th-TH" sz="2800" dirty="0"/>
              <a:t>คำเอกพจน์/พหูพจน์ เช่น </a:t>
            </a:r>
            <a:r>
              <a:rPr lang="en-US" sz="2800" dirty="0"/>
              <a:t>hypertension</a:t>
            </a:r>
            <a:r>
              <a:rPr lang="th-TH" sz="2800" dirty="0"/>
              <a:t> กับ</a:t>
            </a:r>
            <a:r>
              <a:rPr lang="en-US" sz="2800" dirty="0"/>
              <a:t> high blood pressure </a:t>
            </a:r>
            <a:r>
              <a:rPr lang="th-TH" sz="2800" dirty="0"/>
              <a:t>หรือ </a:t>
            </a:r>
            <a:r>
              <a:rPr lang="en-US" sz="2800" dirty="0"/>
              <a:t>woman</a:t>
            </a:r>
            <a:r>
              <a:rPr lang="th-TH" sz="2800" dirty="0"/>
              <a:t> </a:t>
            </a:r>
            <a:r>
              <a:rPr lang="en-US" sz="2800" dirty="0"/>
              <a:t>women female lady</a:t>
            </a:r>
            <a:r>
              <a:rPr lang="th-TH" sz="2800" dirty="0"/>
              <a:t> </a:t>
            </a:r>
            <a:r>
              <a:rPr lang="en-US" sz="2800" dirty="0"/>
              <a:t>girl</a:t>
            </a:r>
            <a:r>
              <a:rPr lang="th-TH" sz="2800" dirty="0"/>
              <a:t> เป็นต้น</a:t>
            </a:r>
          </a:p>
          <a:p>
            <a:pPr lvl="1"/>
            <a:r>
              <a:rPr lang="th-TH" sz="2800" dirty="0"/>
              <a:t>ตัวอย่างการเตรียม </a:t>
            </a:r>
            <a:r>
              <a:rPr lang="en-US" sz="2800" dirty="0" smtClean="0"/>
              <a:t>keywords </a:t>
            </a:r>
            <a:r>
              <a:rPr lang="th-TH" sz="2800" dirty="0"/>
              <a:t>งานวิจัยเกี่ยวกับ สารเคมีที่ก่อให้เกิด</a:t>
            </a:r>
            <a:r>
              <a:rPr lang="th-TH" sz="2800" dirty="0" smtClean="0"/>
              <a:t>มะเร็ง</a:t>
            </a:r>
            <a:endParaRPr lang="th-TH" sz="2800" dirty="0"/>
          </a:p>
          <a:p>
            <a:pPr lvl="2"/>
            <a:r>
              <a:rPr lang="en-US" sz="2400" dirty="0" smtClean="0"/>
              <a:t>Chemical </a:t>
            </a:r>
            <a:r>
              <a:rPr lang="en-US" sz="2400" dirty="0"/>
              <a:t>Agents </a:t>
            </a:r>
          </a:p>
          <a:p>
            <a:pPr lvl="2"/>
            <a:r>
              <a:rPr lang="en-US" sz="2400" dirty="0"/>
              <a:t>Toxin</a:t>
            </a:r>
          </a:p>
          <a:p>
            <a:pPr lvl="2"/>
            <a:r>
              <a:rPr lang="en-US" sz="2400" dirty="0"/>
              <a:t>cancer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114932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th-TH" dirty="0" smtClean="0"/>
              <a:t>การสืบค้น (ต่อ)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800" dirty="0"/>
              <a:t>1.2 การใช้เครื่องหมายช่วยในการสืบค้น</a:t>
            </a:r>
          </a:p>
          <a:p>
            <a:pPr lvl="1"/>
            <a:r>
              <a:rPr lang="th-TH" sz="2800" dirty="0"/>
              <a:t>เครื่องหมาย </a:t>
            </a:r>
            <a:r>
              <a:rPr lang="en-US" sz="2800" dirty="0"/>
              <a:t>* </a:t>
            </a:r>
            <a:r>
              <a:rPr lang="th-TH" sz="2800" dirty="0"/>
              <a:t>(ดอกจันทร์) ใช้เพื่อละตัวอักษรนั้นเป็นต้นไป</a:t>
            </a:r>
          </a:p>
          <a:p>
            <a:pPr lvl="2"/>
            <a:r>
              <a:rPr lang="th-TH" sz="2400" dirty="0"/>
              <a:t>เช่น </a:t>
            </a:r>
            <a:r>
              <a:rPr lang="en-US" sz="2400" dirty="0" err="1"/>
              <a:t>toxi</a:t>
            </a:r>
            <a:r>
              <a:rPr lang="en-US" sz="2400" dirty="0"/>
              <a:t>*</a:t>
            </a:r>
            <a:endParaRPr lang="th-TH" sz="2400" dirty="0"/>
          </a:p>
          <a:p>
            <a:pPr lvl="1"/>
            <a:r>
              <a:rPr lang="th-TH" sz="2800" dirty="0"/>
              <a:t>เครื่องหมาย </a:t>
            </a:r>
            <a:r>
              <a:rPr lang="en-US" sz="2800" dirty="0"/>
              <a:t>?</a:t>
            </a:r>
            <a:r>
              <a:rPr lang="th-TH" sz="2800" dirty="0"/>
              <a:t> (คำถาม) ใช้เพื่อแทนที่ตัวอักษร 1 ตัว </a:t>
            </a:r>
          </a:p>
          <a:p>
            <a:pPr lvl="2"/>
            <a:r>
              <a:rPr lang="th-TH" sz="2400" dirty="0"/>
              <a:t>เช่น </a:t>
            </a:r>
            <a:r>
              <a:rPr lang="en-US" sz="2400" dirty="0" err="1"/>
              <a:t>wom?n</a:t>
            </a:r>
            <a:r>
              <a:rPr lang="en-US" sz="2400" dirty="0"/>
              <a:t> </a:t>
            </a:r>
            <a:r>
              <a:rPr lang="th-TH" sz="2400" dirty="0"/>
              <a:t>จะค้นหาทั้ง </a:t>
            </a:r>
            <a:r>
              <a:rPr lang="en-US" sz="2400" dirty="0"/>
              <a:t>woman </a:t>
            </a:r>
            <a:r>
              <a:rPr lang="th-TH" sz="2400" dirty="0"/>
              <a:t>และ</a:t>
            </a:r>
            <a:r>
              <a:rPr lang="en-US" sz="2400" dirty="0"/>
              <a:t> women</a:t>
            </a:r>
            <a:endParaRPr lang="th-TH" sz="2400" dirty="0"/>
          </a:p>
          <a:p>
            <a:pPr lvl="1"/>
            <a:r>
              <a:rPr lang="th-TH" sz="2800" dirty="0"/>
              <a:t>เครื่องหมาย </a:t>
            </a:r>
            <a:r>
              <a:rPr lang="en-US" sz="2800" dirty="0"/>
              <a:t>“……” </a:t>
            </a:r>
            <a:r>
              <a:rPr lang="th-TH" sz="2800" dirty="0"/>
              <a:t>(อัญประกาศ) เพื่อค้นตรงตามตัวที่พิมพ์</a:t>
            </a:r>
          </a:p>
          <a:p>
            <a:pPr lvl="2"/>
            <a:r>
              <a:rPr lang="th-TH" sz="2400" dirty="0"/>
              <a:t>เช่น</a:t>
            </a:r>
            <a:r>
              <a:rPr lang="en-US" sz="2400" dirty="0"/>
              <a:t> “lung cancer</a:t>
            </a:r>
            <a:r>
              <a:rPr lang="en-US" sz="2400" dirty="0" smtClean="0"/>
              <a:t>”</a:t>
            </a:r>
            <a:r>
              <a:rPr lang="th-TH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123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796672"/>
          </a:xfrm>
        </p:spPr>
        <p:txBody>
          <a:bodyPr/>
          <a:lstStyle/>
          <a:p>
            <a:r>
              <a:rPr lang="en-US" dirty="0" smtClean="0"/>
              <a:t>1. </a:t>
            </a:r>
            <a:r>
              <a:rPr lang="th-TH" dirty="0" smtClean="0"/>
              <a:t>การสืบค้น (ต่อ)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136904" cy="5149552"/>
          </a:xfrm>
        </p:spPr>
        <p:txBody>
          <a:bodyPr>
            <a:normAutofit/>
          </a:bodyPr>
          <a:lstStyle/>
          <a:p>
            <a:r>
              <a:rPr lang="th-TH" sz="2800" dirty="0" smtClean="0"/>
              <a:t>1.3 การสร้างเงื่อนไขเพื่อการสืบค้นโดยใช้ตัวเชื่อม</a:t>
            </a:r>
            <a:endParaRPr lang="th-TH" sz="2800" dirty="0"/>
          </a:p>
          <a:p>
            <a:pPr lvl="1"/>
            <a:r>
              <a:rPr lang="en-US" sz="2800" dirty="0" smtClean="0"/>
              <a:t>AND</a:t>
            </a:r>
            <a:r>
              <a:rPr lang="th-TH" sz="2800" dirty="0" smtClean="0"/>
              <a:t> ค้นหาทุกคำ</a:t>
            </a:r>
            <a:endParaRPr lang="th-TH" sz="2800" dirty="0"/>
          </a:p>
          <a:p>
            <a:pPr lvl="2"/>
            <a:r>
              <a:rPr lang="th-TH" sz="2400" dirty="0"/>
              <a:t>เช่น </a:t>
            </a:r>
            <a:r>
              <a:rPr lang="en-US" sz="2400" dirty="0" smtClean="0"/>
              <a:t>physical AND chemical  </a:t>
            </a:r>
            <a:endParaRPr lang="th-TH" sz="2400" dirty="0"/>
          </a:p>
          <a:p>
            <a:pPr lvl="1"/>
            <a:r>
              <a:rPr lang="en-US" sz="2800" dirty="0" smtClean="0"/>
              <a:t>OR </a:t>
            </a:r>
            <a:r>
              <a:rPr lang="th-TH" sz="2800" dirty="0" smtClean="0"/>
              <a:t>ค้นหาอย่างน้อยหนึ่งคำ</a:t>
            </a:r>
            <a:endParaRPr lang="th-TH" sz="2800" dirty="0"/>
          </a:p>
          <a:p>
            <a:pPr lvl="2"/>
            <a:r>
              <a:rPr lang="th-TH" sz="2400" dirty="0"/>
              <a:t>เช่น </a:t>
            </a:r>
            <a:r>
              <a:rPr lang="en-US" sz="2400" dirty="0" smtClean="0"/>
              <a:t>heart OR cardiac</a:t>
            </a:r>
            <a:endParaRPr lang="th-TH" sz="2400" dirty="0" smtClean="0"/>
          </a:p>
          <a:p>
            <a:pPr lvl="1"/>
            <a:r>
              <a:rPr lang="en-US" sz="2800" dirty="0" smtClean="0"/>
              <a:t>NOT</a:t>
            </a:r>
            <a:r>
              <a:rPr lang="th-TH" sz="2800" dirty="0" smtClean="0"/>
              <a:t> ปฏิเสธการค้นหาคำนี้</a:t>
            </a:r>
          </a:p>
          <a:p>
            <a:pPr lvl="2"/>
            <a:r>
              <a:rPr lang="th-TH" sz="2400" dirty="0" smtClean="0"/>
              <a:t>เช่น</a:t>
            </a:r>
            <a:r>
              <a:rPr lang="en-US" sz="2400" dirty="0"/>
              <a:t> </a:t>
            </a:r>
            <a:r>
              <a:rPr lang="en-US" sz="2400" dirty="0" smtClean="0"/>
              <a:t>breast cancer</a:t>
            </a:r>
            <a:r>
              <a:rPr lang="th-TH" sz="2400" dirty="0" smtClean="0"/>
              <a:t> </a:t>
            </a:r>
            <a:r>
              <a:rPr lang="en-US" sz="2400" dirty="0" smtClean="0"/>
              <a:t>NOT carcinoma </a:t>
            </a:r>
            <a:r>
              <a:rPr lang="th-TH" sz="2400" dirty="0" smtClean="0"/>
              <a:t>หรือ </a:t>
            </a:r>
            <a:r>
              <a:rPr lang="en-US" sz="2400" dirty="0" smtClean="0"/>
              <a:t>breast carcinoma NOT cancer</a:t>
            </a:r>
          </a:p>
          <a:p>
            <a:r>
              <a:rPr lang="en-US" sz="3000" dirty="0" smtClean="0"/>
              <a:t>1.4 </a:t>
            </a:r>
            <a:r>
              <a:rPr lang="th-TH" sz="3000" dirty="0" smtClean="0"/>
              <a:t>วิธีการสืบค้น</a:t>
            </a:r>
          </a:p>
          <a:p>
            <a:pPr lvl="1"/>
            <a:r>
              <a:rPr lang="en-US" sz="2800" dirty="0" smtClean="0"/>
              <a:t>Basic search </a:t>
            </a:r>
            <a:r>
              <a:rPr lang="th-TH" sz="2800" dirty="0" smtClean="0"/>
              <a:t>ค้นทุกเขตข้อมูล ผลลัพธ์การสืบค้นจะมีปริมาณมากและกว้าง</a:t>
            </a:r>
          </a:p>
          <a:p>
            <a:pPr lvl="1"/>
            <a:r>
              <a:rPr lang="en-US" sz="2800" dirty="0" smtClean="0"/>
              <a:t>Advanced search</a:t>
            </a:r>
            <a:r>
              <a:rPr lang="th-TH" sz="2800" dirty="0" smtClean="0"/>
              <a:t> เลือกกำหนดเขตข้อมูลได้ สร้างเงื่อนไขที่ซับซ้อนได้ ปริมาณผลการสืบค้นไม่มากและแคบกว่าการค้นแบบ </a:t>
            </a:r>
            <a:r>
              <a:rPr lang="en-US" sz="2800" dirty="0" smtClean="0"/>
              <a:t>Basic </a:t>
            </a:r>
            <a:r>
              <a:rPr lang="en-US" sz="2800" dirty="0"/>
              <a:t>search </a:t>
            </a:r>
          </a:p>
        </p:txBody>
      </p:sp>
    </p:spTree>
    <p:extLst>
      <p:ext uri="{BB962C8B-B14F-4D97-AF65-F5344CB8AC3E}">
        <p14:creationId xmlns:p14="http://schemas.microsoft.com/office/powerpoint/2010/main" val="2613409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844408" cy="3024336"/>
          </a:xfrm>
        </p:spPr>
        <p:txBody>
          <a:bodyPr anchor="t">
            <a:normAutofit/>
          </a:bodyPr>
          <a:lstStyle/>
          <a:p>
            <a:r>
              <a:rPr lang="th-TH" dirty="0"/>
              <a:t>เทคนิคการสืบค้น</a:t>
            </a:r>
            <a:r>
              <a:rPr lang="th-TH" dirty="0" smtClean="0"/>
              <a:t>ฐานข้อมูล</a:t>
            </a:r>
            <a:r>
              <a:rPr lang="en-US" dirty="0" smtClean="0"/>
              <a:t> </a:t>
            </a:r>
            <a:r>
              <a:rPr lang="th-TH" dirty="0" smtClean="0"/>
              <a:t>(ต่อ)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th-TH" dirty="0" smtClean="0"/>
              <a:t>2. การคัดกรองผลการสืบค้น</a:t>
            </a:r>
            <a:r>
              <a:rPr lang="en-US" dirty="0"/>
              <a:t> (Refine Results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3. </a:t>
            </a:r>
            <a:r>
              <a:rPr lang="th-TH" dirty="0" smtClean="0"/>
              <a:t>การวิเคราะห์ผลการสืบค้น</a:t>
            </a:r>
            <a:br>
              <a:rPr lang="th-TH" dirty="0" smtClean="0"/>
            </a:br>
            <a:r>
              <a:rPr lang="th-TH" dirty="0" smtClean="0"/>
              <a:t>4. การจัดการผลการสืบค้น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39552" y="350100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dirty="0" smtClean="0"/>
              <a:t>เว็บไซต์ฐานข้อมูลที่ควรรู้จัก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4625702"/>
            <a:ext cx="7772400" cy="1152128"/>
          </a:xfrm>
        </p:spPr>
        <p:txBody>
          <a:bodyPr/>
          <a:lstStyle/>
          <a:p>
            <a:r>
              <a:rPr lang="en-US" b="1" dirty="0" smtClean="0">
                <a:solidFill>
                  <a:schemeClr val="accent5"/>
                </a:solidFill>
              </a:rPr>
              <a:t>PUBMED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  <a:hlinkClick r:id="rId3"/>
              </a:rPr>
              <a:t>http://www.ncbi.nlm.nih.gov/pubmed</a:t>
            </a:r>
            <a:endParaRPr lang="th-TH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chemeClr val="accent5"/>
                </a:solidFill>
              </a:rPr>
              <a:t>Research Gate </a:t>
            </a:r>
            <a:r>
              <a:rPr lang="en-US" dirty="0" smtClean="0">
                <a:solidFill>
                  <a:srgbClr val="C00000"/>
                </a:solidFill>
                <a:hlinkClick r:id="rId4"/>
              </a:rPr>
              <a:t>http</a:t>
            </a:r>
            <a:r>
              <a:rPr lang="en-US" dirty="0">
                <a:solidFill>
                  <a:srgbClr val="C00000"/>
                </a:solidFill>
                <a:hlinkClick r:id="rId4"/>
              </a:rPr>
              <a:t>://</a:t>
            </a:r>
            <a:r>
              <a:rPr lang="en-US" dirty="0" smtClean="0">
                <a:solidFill>
                  <a:srgbClr val="C00000"/>
                </a:solidFill>
                <a:hlinkClick r:id="rId4"/>
              </a:rPr>
              <a:t>www.researchgate.net</a:t>
            </a:r>
            <a:endParaRPr lang="th-TH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7658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ustom 11">
      <a:dk1>
        <a:sysClr val="windowText" lastClr="000000"/>
      </a:dk1>
      <a:lt1>
        <a:sysClr val="window" lastClr="FFFFFF"/>
      </a:lt1>
      <a:dk2>
        <a:srgbClr val="E90062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9B0041"/>
      </a:hlink>
      <a:folHlink>
        <a:srgbClr val="FF79C2"/>
      </a:folHlink>
    </a:clrScheme>
    <a:fontScheme name="Custom 1">
      <a:majorFont>
        <a:latin typeface="Browallia New"/>
        <a:ea typeface=""/>
        <a:cs typeface="Browallia New"/>
      </a:majorFont>
      <a:minorFont>
        <a:latin typeface="Browallia New"/>
        <a:ea typeface=""/>
        <a:cs typeface="Browallia New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633</TotalTime>
  <Words>607</Words>
  <Application>Microsoft Office PowerPoint</Application>
  <PresentationFormat>On-screen Show (4:3)</PresentationFormat>
  <Paragraphs>76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การฝึกอบรมการใช้ฐานข้อมูลอิเล็กทรอนิกส์เพื่อการสืบค้น ครั้งที่ 1/2558</vt:lpstr>
      <vt:lpstr>ฐานข้อมูลที่ห้องสมุดให้บริการมีอะไรบ้าง</vt:lpstr>
      <vt:lpstr>ฐานข้อมูลที่เกี่ยวข้องกับเรา</vt:lpstr>
      <vt:lpstr>ช่องทางการสืบค้นฐานข้อมูลของสถาบันฯ</vt:lpstr>
      <vt:lpstr>เทคนิคการสืบค้นฐานข้อมูล 1. การสืบค้น</vt:lpstr>
      <vt:lpstr>1. การสืบค้น (ต่อ)</vt:lpstr>
      <vt:lpstr>1. การสืบค้น (ต่อ)</vt:lpstr>
      <vt:lpstr>เทคนิคการสืบค้นฐานข้อมูล (ต่อ) 2. การคัดกรองผลการสืบค้น (Refine Results) 3. การวิเคราะห์ผลการสืบค้น 4. การจัดการผลการสืบค้น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การฝึกอบรมการใช้ฐานข้อมูลอิเล็กทรอนิกส์เพื่อการสืบค้น ครั้งที่ 1/2558</dc:title>
  <dc:creator>Juthatip</dc:creator>
  <cp:lastModifiedBy>Juthatip</cp:lastModifiedBy>
  <cp:revision>38</cp:revision>
  <cp:lastPrinted>2015-08-27T09:58:31Z</cp:lastPrinted>
  <dcterms:created xsi:type="dcterms:W3CDTF">2015-08-25T09:01:59Z</dcterms:created>
  <dcterms:modified xsi:type="dcterms:W3CDTF">2015-08-28T10:44:09Z</dcterms:modified>
</cp:coreProperties>
</file>