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3" r:id="rId3"/>
    <p:sldId id="257" r:id="rId4"/>
    <p:sldId id="273" r:id="rId5"/>
    <p:sldId id="258" r:id="rId6"/>
    <p:sldId id="259" r:id="rId7"/>
    <p:sldId id="266" r:id="rId8"/>
    <p:sldId id="263" r:id="rId9"/>
    <p:sldId id="267" r:id="rId10"/>
    <p:sldId id="264" r:id="rId11"/>
    <p:sldId id="260" r:id="rId12"/>
    <p:sldId id="269" r:id="rId13"/>
    <p:sldId id="277" r:id="rId14"/>
    <p:sldId id="270" r:id="rId15"/>
    <p:sldId id="265" r:id="rId16"/>
    <p:sldId id="261" r:id="rId17"/>
    <p:sldId id="292" r:id="rId18"/>
    <p:sldId id="262" r:id="rId19"/>
    <p:sldId id="268" r:id="rId20"/>
    <p:sldId id="271" r:id="rId21"/>
    <p:sldId id="281" r:id="rId22"/>
    <p:sldId id="282" r:id="rId23"/>
    <p:sldId id="272" r:id="rId24"/>
    <p:sldId id="293" r:id="rId25"/>
    <p:sldId id="274" r:id="rId26"/>
    <p:sldId id="275" r:id="rId27"/>
    <p:sldId id="295" r:id="rId28"/>
    <p:sldId id="276" r:id="rId29"/>
    <p:sldId id="278" r:id="rId30"/>
    <p:sldId id="294"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FF"/>
    <a:srgbClr val="9900CC"/>
    <a:srgbClr val="009900"/>
    <a:srgbClr val="FF00FF"/>
    <a:srgbClr val="00FF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p:scale>
          <a:sx n="90" d="100"/>
          <a:sy n="90" d="100"/>
        </p:scale>
        <p:origin x="-20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A5622F-D062-4665-AE4F-2B6D2BEE6072}" type="datetimeFigureOut">
              <a:rPr lang="en-US" smtClean="0"/>
              <a:t>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7AE1DF-7F1D-4CDA-AC0B-B490B083F332}" type="slidenum">
              <a:rPr lang="en-US" smtClean="0"/>
              <a:t>‹#›</a:t>
            </a:fld>
            <a:endParaRPr lang="en-US"/>
          </a:p>
        </p:txBody>
      </p:sp>
    </p:spTree>
    <p:extLst>
      <p:ext uri="{BB962C8B-B14F-4D97-AF65-F5344CB8AC3E}">
        <p14:creationId xmlns:p14="http://schemas.microsoft.com/office/powerpoint/2010/main" val="230371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B562C-5677-4B35-8ED3-922345C91047}" type="datetimeFigureOut">
              <a:rPr lang="en-US" smtClean="0"/>
              <a:t>2/7/2014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F6F66-41B9-4D23-8D80-C581C7941188}" type="slidenum">
              <a:rPr lang="en-US" smtClean="0"/>
              <a:t>‹#›</a:t>
            </a:fld>
            <a:endParaRPr lang="en-US"/>
          </a:p>
        </p:txBody>
      </p:sp>
    </p:spTree>
    <p:extLst>
      <p:ext uri="{BB962C8B-B14F-4D97-AF65-F5344CB8AC3E}">
        <p14:creationId xmlns:p14="http://schemas.microsoft.com/office/powerpoint/2010/main" val="109019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6F66-41B9-4D23-8D80-C581C7941188}" type="slidenum">
              <a:rPr lang="en-US" smtClean="0"/>
              <a:t>7</a:t>
            </a:fld>
            <a:endParaRPr lang="en-US"/>
          </a:p>
        </p:txBody>
      </p:sp>
    </p:spTree>
    <p:extLst>
      <p:ext uri="{BB962C8B-B14F-4D97-AF65-F5344CB8AC3E}">
        <p14:creationId xmlns:p14="http://schemas.microsoft.com/office/powerpoint/2010/main" val="1287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6F66-41B9-4D23-8D80-C581C7941188}" type="slidenum">
              <a:rPr lang="en-US" smtClean="0"/>
              <a:t>8</a:t>
            </a:fld>
            <a:endParaRPr lang="en-US"/>
          </a:p>
        </p:txBody>
      </p:sp>
    </p:spTree>
    <p:extLst>
      <p:ext uri="{BB962C8B-B14F-4D97-AF65-F5344CB8AC3E}">
        <p14:creationId xmlns:p14="http://schemas.microsoft.com/office/powerpoint/2010/main" val="304533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6F66-41B9-4D23-8D80-C581C7941188}" type="slidenum">
              <a:rPr lang="en-US" smtClean="0"/>
              <a:t>14</a:t>
            </a:fld>
            <a:endParaRPr lang="en-US"/>
          </a:p>
        </p:txBody>
      </p:sp>
    </p:spTree>
    <p:extLst>
      <p:ext uri="{BB962C8B-B14F-4D97-AF65-F5344CB8AC3E}">
        <p14:creationId xmlns:p14="http://schemas.microsoft.com/office/powerpoint/2010/main" val="368973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EC9D8B-6DF0-428E-AECB-6BEDCE064C9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1277097762"/>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C9D8B-6DF0-428E-AECB-6BEDCE064C9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2953183086"/>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C9D8B-6DF0-428E-AECB-6BEDCE064C9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560707134"/>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C9D8B-6DF0-428E-AECB-6BEDCE064C9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930271773"/>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C9D8B-6DF0-428E-AECB-6BEDCE064C9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349464143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EC9D8B-6DF0-428E-AECB-6BEDCE064C9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29448345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EC9D8B-6DF0-428E-AECB-6BEDCE064C97}" type="datetimeFigureOut">
              <a:rPr lang="en-US" smtClean="0"/>
              <a:t>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1134110775"/>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EC9D8B-6DF0-428E-AECB-6BEDCE064C97}" type="datetimeFigureOut">
              <a:rPr lang="en-US" smtClean="0"/>
              <a:t>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3330248739"/>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C9D8B-6DF0-428E-AECB-6BEDCE064C97}" type="datetimeFigureOut">
              <a:rPr lang="en-US" smtClean="0"/>
              <a:t>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2331821992"/>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C9D8B-6DF0-428E-AECB-6BEDCE064C9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3940938966"/>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C9D8B-6DF0-428E-AECB-6BEDCE064C9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8EE43-13F0-4D48-8657-2E3F7D1728DF}" type="slidenum">
              <a:rPr lang="en-US" smtClean="0"/>
              <a:t>‹#›</a:t>
            </a:fld>
            <a:endParaRPr lang="en-US"/>
          </a:p>
        </p:txBody>
      </p:sp>
    </p:spTree>
    <p:extLst>
      <p:ext uri="{BB962C8B-B14F-4D97-AF65-F5344CB8AC3E}">
        <p14:creationId xmlns:p14="http://schemas.microsoft.com/office/powerpoint/2010/main" val="2587777639"/>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EC9D8B-6DF0-428E-AECB-6BEDCE064C97}" type="datetimeFigureOut">
              <a:rPr lang="en-US" smtClean="0"/>
              <a:t>2/7/2014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98EE43-13F0-4D48-8657-2E3F7D1728DF}" type="slidenum">
              <a:rPr lang="en-US" smtClean="0"/>
              <a:t>‹#›</a:t>
            </a:fld>
            <a:endParaRPr lang="en-US"/>
          </a:p>
        </p:txBody>
      </p:sp>
    </p:spTree>
    <p:extLst>
      <p:ext uri="{BB962C8B-B14F-4D97-AF65-F5344CB8AC3E}">
        <p14:creationId xmlns:p14="http://schemas.microsoft.com/office/powerpoint/2010/main" val="756283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www.kalyanamitra.org/" TargetMode="External"/><Relationship Id="rId4" Type="http://schemas.openxmlformats.org/officeDocument/2006/relationships/hyperlink" Target="http://www.google.co.th/url?sa=i&amp;rct=j&amp;q=&amp;esrc=s&amp;source=images&amp;cd=&amp;cad=rja&amp;docid=4Z1GhPKZKld-1M&amp;tbnid=Qsl8EGKl50K6PM:&amp;ved=0CAQQjB0&amp;url=http://swis.act.ac.th/html_edu/cgi-bin/act/report/print_picture.php?id_pic=581&amp;ei=ZajxUu24JrGZiAemroDACw&amp;bvm=bv.60799247,d.aGc&amp;psig=AFQjCNF7i6d-S0RlroDcSp117peoGDpHkQ&amp;ust=139165520916237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eesketch.com/"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th/url?sa=i&amp;rct=j&amp;q=&amp;esrc=s&amp;source=images&amp;cd=&amp;cad=rja&amp;docid=-beyYP00DSm6yM&amp;tbnid=UFgbAYv2bF6t8M:&amp;ved=0CAQQjB0&amp;url=http://www.seesketch.com/ID960_%E0%B8%81%E0%B8%B2%E0%B8%A3%E0%B8%81%E0%B8%A3%E0%B8%B2%E0%B8%9A%E0%B9%81%E0%B8%A5%E0%B8%B0%E0%B8%81%E0%B8%B2%E0%B8%A3%E0%B9%84%E0%B8%AB%E0%B8%A7%E0%B9%89.html&amp;ei=s6fxUvSkO-SWiQe7tYDwCw&amp;bvm=bv.60799247,d.aGc&amp;psig=AFQjCNF7i6d-S0RlroDcSp117peoGDpHkQ&amp;ust=1391655209162371"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alyanamitra.or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alyanamitra.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www.kalyanamitra.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kalyanamitra.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kalyanamitra.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kalyanamitra.org/"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496723"/>
      </p:ext>
    </p:extLst>
  </p:cSld>
  <p:clrMapOvr>
    <a:masterClrMapping/>
  </p:clrMapOvr>
  <mc:AlternateContent xmlns:mc="http://schemas.openxmlformats.org/markup-compatibility/2006" xmlns:p14="http://schemas.microsoft.com/office/powerpoint/2010/main">
    <mc:Choice Requires="p14">
      <p:transition spd="slow" p14:dur="800" advClick="0" advTm="3000">
        <p:circle/>
        <p:sndAc>
          <p:stSnd loop="1">
            <p:snd r:embed="rId2" name="D04 เรือนไทยริมน้ำ.wav"/>
          </p:stSnd>
        </p:sndAc>
      </p:transition>
    </mc:Choice>
    <mc:Fallback xmlns="">
      <p:transition spd="slow" advClick="0" advTm="3000">
        <p:circle/>
        <p:sndAc>
          <p:stSnd loop="1">
            <p:snd r:embed="rId4" name="D04 เรือนไทยริมน้ำ.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368287"/>
            <a:ext cx="4589297" cy="830997"/>
          </a:xfrm>
          <a:prstGeom prst="rect">
            <a:avLst/>
          </a:prstGeom>
        </p:spPr>
        <p:txBody>
          <a:bodyPr wrap="square">
            <a:spAutoFit/>
          </a:bodyPr>
          <a:lstStyle/>
          <a:p>
            <a:pPr marL="450850" indent="-450850"/>
            <a:r>
              <a:rPr lang="th-TH" sz="2400" dirty="0">
                <a:cs typeface="+mj-cs"/>
              </a:rPr>
              <a:t> </a:t>
            </a:r>
            <a:r>
              <a:rPr lang="th-TH" sz="2400" dirty="0" smtClean="0">
                <a:cs typeface="+mj-cs"/>
              </a:rPr>
              <a:t>๓.</a:t>
            </a:r>
            <a:r>
              <a:rPr lang="en-US" sz="2400" dirty="0" smtClean="0">
                <a:cs typeface="+mj-cs"/>
              </a:rPr>
              <a:t>  </a:t>
            </a:r>
            <a:r>
              <a:rPr lang="th-TH" sz="2400" dirty="0" smtClean="0">
                <a:cs typeface="+mj-cs"/>
              </a:rPr>
              <a:t>เงย</a:t>
            </a:r>
            <a:r>
              <a:rPr lang="th-TH" sz="2400" dirty="0">
                <a:cs typeface="+mj-cs"/>
              </a:rPr>
              <a:t>หน้าขึ้น อยู่ในท่านั่งคุกเข่า แล้วปฏิบัติตามจังหวะเดิม ๑-๒-</a:t>
            </a:r>
            <a:r>
              <a:rPr lang="th-TH" sz="2400" dirty="0" smtClean="0">
                <a:cs typeface="+mj-cs"/>
              </a:rPr>
              <a:t>๓</a:t>
            </a:r>
            <a:r>
              <a:rPr lang="en-US" sz="2400" dirty="0" smtClean="0">
                <a:cs typeface="+mj-cs"/>
              </a:rPr>
              <a:t>-</a:t>
            </a:r>
            <a:r>
              <a:rPr lang="th-TH" sz="2400" dirty="0" smtClean="0">
                <a:cs typeface="+mj-cs"/>
              </a:rPr>
              <a:t>๔ </a:t>
            </a:r>
            <a:r>
              <a:rPr lang="th-TH" sz="2400" dirty="0">
                <a:cs typeface="+mj-cs"/>
              </a:rPr>
              <a:t>จนครบ ๓ </a:t>
            </a:r>
            <a:r>
              <a:rPr lang="th-TH" sz="2400" dirty="0" smtClean="0">
                <a:cs typeface="+mj-cs"/>
              </a:rPr>
              <a:t>ครั้ง</a:t>
            </a:r>
            <a:endParaRPr lang="th-TH" sz="2400" dirty="0">
              <a:cs typeface="+mj-cs"/>
            </a:endParaRPr>
          </a:p>
        </p:txBody>
      </p:sp>
      <p:sp>
        <p:nvSpPr>
          <p:cNvPr id="5" name="Rectangle 4"/>
          <p:cNvSpPr/>
          <p:nvPr/>
        </p:nvSpPr>
        <p:spPr>
          <a:xfrm>
            <a:off x="470273" y="3459073"/>
            <a:ext cx="4968552" cy="461665"/>
          </a:xfrm>
          <a:prstGeom prst="rect">
            <a:avLst/>
          </a:prstGeom>
        </p:spPr>
        <p:txBody>
          <a:bodyPr wrap="square">
            <a:spAutoFit/>
          </a:bodyPr>
          <a:lstStyle/>
          <a:p>
            <a:r>
              <a:rPr lang="th-TH" sz="2400" dirty="0">
                <a:cs typeface="+mj-cs"/>
              </a:rPr>
              <a:t> </a:t>
            </a:r>
            <a:r>
              <a:rPr lang="th-TH" sz="2400" dirty="0" smtClean="0">
                <a:cs typeface="+mj-cs"/>
              </a:rPr>
              <a:t>๔. </a:t>
            </a:r>
            <a:r>
              <a:rPr lang="en-US" sz="2400" dirty="0" smtClean="0">
                <a:cs typeface="+mj-cs"/>
              </a:rPr>
              <a:t> </a:t>
            </a:r>
            <a:r>
              <a:rPr lang="th-TH" sz="2400" dirty="0" smtClean="0">
                <a:cs typeface="+mj-cs"/>
              </a:rPr>
              <a:t>ยกขึ้น</a:t>
            </a:r>
            <a:r>
              <a:rPr lang="th-TH" sz="2400" dirty="0">
                <a:cs typeface="+mj-cs"/>
              </a:rPr>
              <a:t>จบ เมื่อเงยหน้าขึ้นครั้งที่ ๓ จึงเสร็จพิธี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92" y="1368286"/>
            <a:ext cx="1417612" cy="13987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251" y="3219822"/>
            <a:ext cx="2106800" cy="1571997"/>
          </a:xfrm>
          <a:prstGeom prst="rect">
            <a:avLst/>
          </a:prstGeom>
        </p:spPr>
      </p:pic>
      <p:sp>
        <p:nvSpPr>
          <p:cNvPr id="3" name="Rectangle 2"/>
          <p:cNvSpPr/>
          <p:nvPr/>
        </p:nvSpPr>
        <p:spPr>
          <a:xfrm>
            <a:off x="6822237" y="4771796"/>
            <a:ext cx="910827"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4"/>
              </a:rPr>
              <a:t>swis.act.ac.th</a:t>
            </a:r>
            <a:endParaRPr lang="en-US" sz="1600" dirty="0">
              <a:latin typeface="Angsana New" panose="02020603050405020304" pitchFamily="18" charset="-34"/>
              <a:cs typeface="Angsana New" panose="02020603050405020304" pitchFamily="18" charset="-34"/>
            </a:endParaRPr>
          </a:p>
        </p:txBody>
      </p:sp>
      <p:sp>
        <p:nvSpPr>
          <p:cNvPr id="6" name="Rectangle 5"/>
          <p:cNvSpPr/>
          <p:nvPr/>
        </p:nvSpPr>
        <p:spPr>
          <a:xfrm>
            <a:off x="2386059" y="2199284"/>
            <a:ext cx="5572359" cy="523220"/>
          </a:xfrm>
          <a:prstGeom prst="rect">
            <a:avLst/>
          </a:prstGeom>
        </p:spPr>
        <p:txBody>
          <a:bodyPr wrap="none">
            <a:spAutoFit/>
          </a:bodyPr>
          <a:lstStyle/>
          <a:p>
            <a:pPr marL="357188" indent="-357188"/>
            <a:r>
              <a:rPr lang="en-US" sz="2800" dirty="0">
                <a:latin typeface="Angsana New" panose="02020603050405020304" pitchFamily="18" charset="-34"/>
                <a:cs typeface="Angsana New" panose="02020603050405020304" pitchFamily="18" charset="-34"/>
              </a:rPr>
              <a:t>3</a:t>
            </a:r>
            <a:r>
              <a:rPr lang="th-TH" sz="2800" dirty="0">
                <a:latin typeface="Angsana New" panose="02020603050405020304" pitchFamily="18" charset="-34"/>
                <a:cs typeface="Angsana New" panose="02020603050405020304" pitchFamily="18" charset="-34"/>
              </a:rPr>
              <a:t>.</a:t>
            </a:r>
            <a:r>
              <a:rPr lang="en-US" sz="2800" dirty="0">
                <a:latin typeface="Angsana New" panose="02020603050405020304" pitchFamily="18" charset="-34"/>
                <a:cs typeface="Angsana New" panose="02020603050405020304" pitchFamily="18" charset="-34"/>
              </a:rPr>
              <a:t>  Sit up straight on knees then repeat the steps 3 times.</a:t>
            </a:r>
            <a:r>
              <a:rPr lang="th-TH" sz="2800" dirty="0">
                <a:latin typeface="Angsana New" panose="02020603050405020304" pitchFamily="18" charset="-34"/>
                <a:cs typeface="Angsana New" panose="02020603050405020304" pitchFamily="18" charset="-34"/>
              </a:rPr>
              <a:t> </a:t>
            </a:r>
          </a:p>
        </p:txBody>
      </p:sp>
      <p:sp>
        <p:nvSpPr>
          <p:cNvPr id="8" name="Rectangle 7"/>
          <p:cNvSpPr/>
          <p:nvPr/>
        </p:nvSpPr>
        <p:spPr>
          <a:xfrm>
            <a:off x="524585" y="3920738"/>
            <a:ext cx="5444119" cy="523220"/>
          </a:xfrm>
          <a:prstGeom prst="rect">
            <a:avLst/>
          </a:prstGeom>
        </p:spPr>
        <p:txBody>
          <a:bodyPr wrap="none">
            <a:spAutoFit/>
          </a:bodyPr>
          <a:lstStyle/>
          <a:p>
            <a:r>
              <a:rPr lang="en-US" sz="2800" dirty="0">
                <a:latin typeface="Angsana New" panose="02020603050405020304" pitchFamily="18" charset="-34"/>
                <a:cs typeface="Angsana New" panose="02020603050405020304" pitchFamily="18" charset="-34"/>
              </a:rPr>
              <a:t>4</a:t>
            </a:r>
            <a:r>
              <a:rPr lang="th-TH" sz="2800" dirty="0">
                <a:latin typeface="Angsana New" panose="02020603050405020304" pitchFamily="18" charset="-34"/>
                <a:cs typeface="Angsana New" panose="02020603050405020304" pitchFamily="18" charset="-34"/>
              </a:rPr>
              <a:t>. </a:t>
            </a:r>
            <a:r>
              <a:rPr lang="en-US" sz="2800" dirty="0">
                <a:latin typeface="Angsana New" panose="02020603050405020304" pitchFamily="18" charset="-34"/>
                <a:cs typeface="Angsana New" panose="02020603050405020304" pitchFamily="18" charset="-34"/>
              </a:rPr>
              <a:t> </a:t>
            </a:r>
            <a:r>
              <a:rPr lang="th-TH" sz="2800" dirty="0">
                <a:latin typeface="Angsana New" panose="02020603050405020304" pitchFamily="18" charset="-34"/>
                <a:cs typeface="Angsana New" panose="02020603050405020304" pitchFamily="18" charset="-34"/>
              </a:rPr>
              <a:t> </a:t>
            </a:r>
            <a:r>
              <a:rPr lang="en-US" sz="2800" dirty="0">
                <a:latin typeface="Angsana New" panose="02020603050405020304" pitchFamily="18" charset="-34"/>
                <a:cs typeface="Angsana New" panose="02020603050405020304" pitchFamily="18" charset="-34"/>
              </a:rPr>
              <a:t>Place hands at forehead after the third time to end .</a:t>
            </a:r>
            <a:r>
              <a:rPr lang="th-TH" sz="2800" dirty="0">
                <a:latin typeface="Angsana New" panose="02020603050405020304" pitchFamily="18" charset="-34"/>
                <a:cs typeface="Angsana New" panose="02020603050405020304" pitchFamily="18" charset="-34"/>
              </a:rPr>
              <a:t> </a:t>
            </a:r>
          </a:p>
        </p:txBody>
      </p:sp>
      <p:sp>
        <p:nvSpPr>
          <p:cNvPr id="9" name="Rectangle 8"/>
          <p:cNvSpPr/>
          <p:nvPr/>
        </p:nvSpPr>
        <p:spPr>
          <a:xfrm>
            <a:off x="475902" y="2767081"/>
            <a:ext cx="1431802" cy="338554"/>
          </a:xfrm>
          <a:prstGeom prst="rect">
            <a:avLst/>
          </a:prstGeom>
        </p:spPr>
        <p:txBody>
          <a:bodyPr wrap="none">
            <a:spAutoFit/>
          </a:bodyPr>
          <a:lstStyle/>
          <a:p>
            <a:pPr algn="ctr"/>
            <a:r>
              <a:rPr lang="en-US" sz="1600" dirty="0">
                <a:latin typeface="Angsana New" panose="02020603050405020304" pitchFamily="18" charset="-34"/>
                <a:cs typeface="Angsana New" panose="02020603050405020304" pitchFamily="18" charset="-34"/>
                <a:hlinkClick r:id="rId5"/>
              </a:rPr>
              <a:t>www.kalyanamitra.org</a:t>
            </a:r>
            <a:endParaRPr lang="en-US" sz="1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40089088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275606"/>
            <a:ext cx="4824536" cy="1569660"/>
          </a:xfrm>
          <a:prstGeom prst="rect">
            <a:avLst/>
          </a:prstGeom>
        </p:spPr>
        <p:txBody>
          <a:bodyPr wrap="square">
            <a:spAutoFit/>
          </a:bodyPr>
          <a:lstStyle/>
          <a:p>
            <a:r>
              <a:rPr lang="th-TH" sz="2400" dirty="0">
                <a:cs typeface="+mj-cs"/>
              </a:rPr>
              <a:t>สำหรับการกราบพระภิกษุสงฆ์ต้องคุกเข่าทั้ง ๒ ข้างลง แล้วเดินเข่าเข้าไปได้ระยะใกล้พอสมควรจึงนั่งคุกเข่าลงกราบ แล้วเดินเข่าถอยหลังออกมาเล็กน้อย จากนั้นยืนขึ้นเดินถอยเฉียงออกไป </a:t>
            </a:r>
            <a:endParaRPr lang="en-US" sz="2400" dirty="0">
              <a:cs typeface="+mj-cs"/>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IQAZwMBIgACEQEDEQH/xAAcAAAABwEBAAAAAAAAAAAAAAAAAgMEBQYHCAH/xAA9EAACAQMCBAQDBAgEBwAAAAABAgMABBEFIQYSMUETIlFxB2GRFIGhwSMyM1JicrHRQpLh8AgVJCU0k/H/xAAaAQACAwEBAAAAAAAAAAAAAAABAgADBAUG/8QAJBEAAgIBBAIBBQAAAAAAAAAAAAECEQMEEiExMlFBEyJhcYH/2gAMAwEAAhEDEQA/ANVWdop1flyB2z1zWU8afG27tNWNpw1aQGG3dkmlu0J8RgceUAjA+ff5VqMpwQDvj5VhFlwA9xxBrkGrRzRxwzZhlVguVZiQ4z1GMfU1g02RRi7LIY3kltiaVwF8Qr7jGCaO70X7P4cTM11FJmI4IGOU7jr6mrhcY8G1OBnkqn8IWK6fqMdhZRckK2JRYo8YPmBLknc5OP8AMaud0pjjhVl8wTH41ZKe9bgZ8X0pbRPw2kC5OM/vbnFL2yMoJxsp2z615GpZsgb/AKoPypzGyxIS+2NzWOTdUJFHrOQ6j5UnMOfmOOn9KbyPLKcgMB2A7UeKYeGVYAsPWgotB3WEChMKoJxsPmKDHlYgdG9gT0/CjchxgZI/iPQ0k7FjuwIz0zTpWAZzIbhZFB5eZSoPpVH4Z4NF2rS6qWRVZoxCuxypwTn02x+NX1cE+Ucue2c0vGN6x6zNLGuC3CV7U+ELG/1O3uWHLAkfhyQp5eYAYXHpj8hXtWRiFGe1CuWs+auzRaEmjDABNy1OrjQbC6jbxoR4roFeVDhjXlmgFwpPzqWr0+lxpxbZjUnF2iD0XQLHQ35oXkeZkKtJLJkkZz06D7qNqMsc7xvC6uhXZlOQdzTDitpo5RFH5YZ428QgZJwRt7b0np0Zi062G/m5mGRjA5jTzlVxosyRbx/Uk+WTcJARXPUr3oTLzcuT5SfSkY3PKvoB0FLtzGLJHQZzmsdcla6FG8ucJ+FNnXMoZtts0uCXXmwduw70nks5I65GcVEFicg8pBB3PWm0/VdhzEdKfYy4VlOD1FMpAFkUAD5GniLIJGMMR7Uqg69qSU8sjClFfDADYmsuoxuc6Gg6QqVDDGR9aFJsPEwGOKFBaaKXYd7HkELLLzN3zmncMmWZGGGXt61H20+Z41Zx5sjr12qRfIHOq5Ydh3rq6TwF4DSFEQu+OUDcn0qL1JFSRERQFCYCgbCnbq14vI6PGgYHzdSQQfpTbVDiZf5KszeIsugkcmAvoq+lJNK58oY47CvWb9EBnc4ovl58quemKxJAbHKO3gcxPmPTtSRJBBU7jc0YcxJJ3AGwpCRvDBZiFHUknAAHeokFjlZTudz2ptIwLLkf4cUyt9e0q4ujbw6lZyyjYRrOpbPsDT1yPIfke1Da0yNiDHLE16uHkXPavMZfApSJQD796eVCIWUDtj6nehXu+Nif81eVXyWDOIskyMD0IIxU5fanY6bbfadTu4LSIDJeeQIB9arpOfeuW9fmWfWb14mmMfjvyeM/M+MnrWvTPhixN84m+OGhabI0Gi20uqSr1kB8KLOdwCQSfpjpvVt0LiTS+LdFTU9Mkz+qJImI8SFs7qwHT865GyaeaVqt/pF2t3pt1LbTr0eM4+4joR8jWiUdyoY62ZVJ8tPrKyBUPKNuy1S/hJxRc8Y6ZPNf2XhSWjLG8yfs5mxnYdQR3HTcVovSqMWGvIFBQqoNgB7Vn3Hsdhq32/TZZ7j9JCnMsE3Jn0GTt2rQZW5ELYzisv1PhW7kZ9QsL9IJZUQyQyx5UYUDZgcjp6Gjn4iqNOmcFP7+jn7VraKx1W4t7eQvHFJyq+Rnb5jb7xXSPw/1m71vg3Tb/USrXLB0ZgMc/KxXm9zjJ+dZfxLwVc3NwXmuY/HAwJBCV58dM7/72rZNB0+PStEsLGNeQ29siEA5HMB5vxzSZMkZRXsXUYnB/h9DsDzYbvS2MHH9KIIuZtm37V6Qqghi3Ss7dmdBxnG/UdiR9M0KL5QD52AHYUKUIwkykTuoyQCQB3xXKs/6c3NxK4WczZMODzHm5ix9hgfWurdih96eWMUHgOyQRhixBIUDJPWrcWXZfAInHdSOgaNe6/q1vpmmxeJcztyqOyjuxPYAbk12PJptjOAZ7K2kOOrxKfyrPvibxanw9udJk0rSLF2vDJ4w8MISicuwK7jJYevTpXQGLpwnw/Z8L6Da6TYj9HCvmc9ZHP6zH3P9u1SzEBST2rLtK+OnDNzH/wBwt76xkAGQYxIpPyKnP1AqTtPinwlq90LK1uy1xKpEAmiZFd8bKSRgE9v77VCF8mXxIWUf4himD21rDFzXrIynbDdP9aZ2t3ei2jiupYS6qA0qAgse+x6D7zRQmWOS0jE5Lsc1myZcf7IRkOjQx373UkplRW/QIVwEHbOdyalGPpgDrivTHyqehOaSzkjP0zWW0Sc5TdyYsronL3Pc4ryRgx8xPsKQY9AD0r1mBEe/QUKFsJIQcHFCvCObYfjQpkxQDeMkknf86dWO8Lqc58ToPuprEwePOwx/enVtjEnLg4kwCT8hVMHbGRPDoKw//iD1rQLpItIPiSa3ZurqyL5YlYZKsT1yOU4HoK3DtXJvF7txb8RdWeOW3tvEuHVXnkCLyxjlG/qQg29TXYQxUD1oZoUMVCF/4E+JV/oMkdpqrPe6YfLhjmSEeqE9R/CfuxXQOnanZ6nYw3thOk1tKg5ZV6Ef6enXrXItraXN25S1t5ZmAyREhYj6VsXwIstXtZtWS9guYNO5EbkmjZcyk7Fc/IHOP4azZ8Sa3ENd/WflwDSLjBOVB2+lLMFKsVyhP7o2pOTcklgT0yO9Y0KxDvjvRwmTg5GO/pRrZOe4Cn3ry5dvEKnGFPYUW+aAlxYg2cnl+nrQp/B5G5wBuoxmhS7g7SOiIVNupGaeWmDCSq43H5VEBidqlNOYmBt981h0uS+B5IsfUVXdR4a0FbptQOjaf9rZwzT/AGZOck5yc46/OrEOgphq5/6c/wAy/nXoJ+AGUxuCOFpQVfQbEN25YsH8KzTinVeGNC4z0+y0zQrWBdPvoJLy6AJJCkMVUZ7Z3J7jHvsoc5OQp9xXNPxC0+fTeMtVW4H7a4e4jbGzI5LA/jj3BqnBblyxUzruERcgaEIFYZBUbEUcjPWuW+D/AIra/wANwW1ifCvbCBsCKcHnVP3VbsPTOce21dBcH8aaLxda+LpVx+mQAy20nlkj9x3HzGRWoYmpbOF/8PKf4dqaTWbrzEKHDDsN6lKFVTxRkQhEZI5McpXby01mePnYqD1qU1ZUWLxfDV2XGcnsahJJAzZ5AvtmsUsWyVAbFY5sHdM+xwa9pzbosUUZbALgk0KqbXoKTIRBnpUpp4xE/v8AlUZjepPTP2T5yd6waTh0NIsg6VH6v/45/mX86fjoKjtY/YH3X869FPwEfRlHxK45ueFZrS1063gluJkMjNOCVVc4AwCNzv37VTtZ444f4t09LfiLS7m2ukB8K7tCrmI+uCQSvqN/rTHjwzcRfEeewaaKBUkW1jeduVI1UZJJPz5j88ioPjbQouHNfl02CaSaOOONhI+MsSoJO3bOaEIRSXsiRC3Cok8ixyCVAxCuARzD1welK6bqF3pd5Feafcy21zEcpJE2CP8AfpTahirQnRPw3+KlxxAi2Gp6fNJdxhQ89uoKnJwGI6jfvjArUbq5S0t3ml2SNSzH0ArmP4H2zXHxDsSJTGsMckjAHHOOXHL9SD91dE8VWmp6ho81to01tHPIpXnnzgAg9Md84oBMw4w+ITa7pt9acO3JthInhm7YY5xndV9MjPm/+1leh8Za7od8jrfzyxKwEsE7mRSM7jB6e4q+WXww4ygt3tBbWaIVwZEvMbfLbNUC14WuxxEul6oDZxrMUnnk2VFUnmIbp22pF87i7IoOK2f06d8VLy0t5bUhlZQyuDkMrDIoVH6fc2/2KO3sJYnt4kVAI2DcoA23oVz9rXRnbXyE71K6ao5HH8X5UKFc7RdjyLCOlR2r/sD7r+dChXocngxH0VS84e0W+vDe3ulWc90cAyyxBicdOtF1DhvRNRnM99pVpPLyheeSIE4HQUKFYtz9iDQ8F8MZx/yKx/8AXSUnAnCsoIfQrXB/d5l/oa9oVN8vZLFtH4O0DRbk3OlaeLa4K7TLK7MvtzE4qwLNcDA+0SYxnqK9oVYpS9hthmurgnm8ZwQNsHpUTNpNkWPNEzZOTzyM2536k0KFLJt9hU5R6YpZafa2hJtozHkYIDtj6ZxQoUKAspNu2f/Z"/>
          <p:cNvSpPr>
            <a:spLocks noChangeAspect="1" noChangeArrowheads="1"/>
          </p:cNvSpPr>
          <p:nvPr/>
        </p:nvSpPr>
        <p:spPr bwMode="auto">
          <a:xfrm>
            <a:off x="155575" y="-601663"/>
            <a:ext cx="981075"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030145"/>
            <a:ext cx="1192237" cy="15279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242578"/>
            <a:ext cx="1893018" cy="1427952"/>
          </a:xfrm>
          <a:prstGeom prst="rect">
            <a:avLst/>
          </a:prstGeom>
        </p:spPr>
      </p:pic>
      <p:sp>
        <p:nvSpPr>
          <p:cNvPr id="7" name="Rectangle 6"/>
          <p:cNvSpPr/>
          <p:nvPr/>
        </p:nvSpPr>
        <p:spPr>
          <a:xfrm>
            <a:off x="4906441" y="4832070"/>
            <a:ext cx="4104456"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http://mathayom.brr.ac.th/~alluser/arunee/002/01_lesson_buddha.htm#2</a:t>
            </a:r>
          </a:p>
        </p:txBody>
      </p:sp>
      <p:sp>
        <p:nvSpPr>
          <p:cNvPr id="8" name="Rectangle 7"/>
          <p:cNvSpPr/>
          <p:nvPr/>
        </p:nvSpPr>
        <p:spPr>
          <a:xfrm>
            <a:off x="1863737" y="3003798"/>
            <a:ext cx="6956735" cy="1815882"/>
          </a:xfrm>
          <a:prstGeom prst="rect">
            <a:avLst/>
          </a:prstGeom>
        </p:spPr>
        <p:txBody>
          <a:bodyPr wrap="square">
            <a:spAutoFit/>
          </a:bodyPr>
          <a:lstStyle/>
          <a:p>
            <a:r>
              <a:rPr lang="en-US" sz="2800" dirty="0" smtClean="0">
                <a:latin typeface="Angsana New" panose="02020603050405020304" pitchFamily="18" charset="-34"/>
                <a:cs typeface="Angsana New" panose="02020603050405020304" pitchFamily="18" charset="-34"/>
              </a:rPr>
              <a:t>Manner to express respect or to greet the priests.</a:t>
            </a:r>
          </a:p>
          <a:p>
            <a:r>
              <a:rPr lang="en-US" sz="2800" dirty="0" smtClean="0">
                <a:latin typeface="Angsana New" panose="02020603050405020304" pitchFamily="18" charset="-34"/>
                <a:cs typeface="Angsana New" panose="02020603050405020304" pitchFamily="18" charset="-34"/>
              </a:rPr>
              <a:t>Must walk on the knees, keep a proper distance away from the priest then bend down to perform “</a:t>
            </a:r>
            <a:r>
              <a:rPr lang="en-US" sz="2800" dirty="0" err="1" smtClean="0">
                <a:latin typeface="Angsana New" panose="02020603050405020304" pitchFamily="18" charset="-34"/>
                <a:cs typeface="Angsana New" panose="02020603050405020304" pitchFamily="18" charset="-34"/>
              </a:rPr>
              <a:t>kraab</a:t>
            </a:r>
            <a:r>
              <a:rPr lang="en-US" sz="2800" dirty="0" smtClean="0">
                <a:latin typeface="Angsana New" panose="02020603050405020304" pitchFamily="18" charset="-34"/>
                <a:cs typeface="Angsana New" panose="02020603050405020304" pitchFamily="18" charset="-34"/>
              </a:rPr>
              <a:t>”, </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and walk back on the knees a few steps, then stand up and walk toward the side.</a:t>
            </a:r>
            <a:r>
              <a:rPr lang="th-TH" sz="2800" dirty="0">
                <a:latin typeface="Angsana New" panose="02020603050405020304" pitchFamily="18" charset="-34"/>
                <a:cs typeface="Angsana New" panose="02020603050405020304" pitchFamily="18" charset="-34"/>
              </a:rPr>
              <a:t> </a:t>
            </a:r>
            <a:endParaRPr lang="en-US" sz="2800" dirty="0">
              <a:latin typeface="Angsana New" panose="02020603050405020304" pitchFamily="18" charset="-34"/>
              <a:cs typeface="Angsana New" panose="02020603050405020304" pitchFamily="18" charset="-34"/>
            </a:endParaRPr>
          </a:p>
        </p:txBody>
      </p:sp>
      <p:sp>
        <p:nvSpPr>
          <p:cNvPr id="9" name="TextBox 8"/>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1031257664"/>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998" y="1995686"/>
            <a:ext cx="1568394" cy="1306995"/>
          </a:xfrm>
          <a:prstGeom prst="rect">
            <a:avLst/>
          </a:prstGeom>
        </p:spPr>
      </p:pic>
      <p:sp>
        <p:nvSpPr>
          <p:cNvPr id="8" name="Rectangle 7"/>
          <p:cNvSpPr/>
          <p:nvPr/>
        </p:nvSpPr>
        <p:spPr>
          <a:xfrm>
            <a:off x="6666017" y="3302681"/>
            <a:ext cx="1300356"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3"/>
              </a:rPr>
              <a:t>www.seesketch.com</a:t>
            </a:r>
            <a:endParaRPr lang="en-US" sz="1600" dirty="0">
              <a:latin typeface="Angsana New" panose="02020603050405020304" pitchFamily="18" charset="-34"/>
              <a:cs typeface="Angsana New" panose="02020603050405020304" pitchFamily="18" charset="-34"/>
            </a:endParaRPr>
          </a:p>
        </p:txBody>
      </p:sp>
      <p:grpSp>
        <p:nvGrpSpPr>
          <p:cNvPr id="6" name="Group 5"/>
          <p:cNvGrpSpPr/>
          <p:nvPr/>
        </p:nvGrpSpPr>
        <p:grpSpPr>
          <a:xfrm>
            <a:off x="447321" y="1162457"/>
            <a:ext cx="5153013" cy="833229"/>
            <a:chOff x="447321" y="1192074"/>
            <a:chExt cx="5153013" cy="833229"/>
          </a:xfrm>
        </p:grpSpPr>
        <p:sp>
          <p:nvSpPr>
            <p:cNvPr id="2" name="Rectangle 1"/>
            <p:cNvSpPr/>
            <p:nvPr/>
          </p:nvSpPr>
          <p:spPr>
            <a:xfrm>
              <a:off x="447321" y="1192074"/>
              <a:ext cx="4680520" cy="461665"/>
            </a:xfrm>
            <a:prstGeom prst="rect">
              <a:avLst/>
            </a:prstGeom>
          </p:spPr>
          <p:txBody>
            <a:bodyPr wrap="square">
              <a:spAutoFit/>
            </a:bodyPr>
            <a:lstStyle/>
            <a:p>
              <a:r>
                <a:rPr lang="th-TH" sz="2400" dirty="0">
                  <a:solidFill>
                    <a:srgbClr val="0000FF"/>
                  </a:solidFill>
                  <a:cs typeface="+mj-cs"/>
                </a:rPr>
                <a:t>การกราบพระรัตนตรัย ๓ ครั้ง มีจุดมุ่งหมายว่า </a:t>
              </a:r>
              <a:endParaRPr lang="th-TH" sz="2400" dirty="0" smtClean="0">
                <a:solidFill>
                  <a:srgbClr val="0000FF"/>
                </a:solidFill>
                <a:cs typeface="+mj-cs"/>
              </a:endParaRPr>
            </a:p>
          </p:txBody>
        </p:sp>
        <p:sp>
          <p:nvSpPr>
            <p:cNvPr id="9" name="Rectangle 8"/>
            <p:cNvSpPr/>
            <p:nvPr/>
          </p:nvSpPr>
          <p:spPr>
            <a:xfrm>
              <a:off x="447321" y="1563638"/>
              <a:ext cx="5153013" cy="461665"/>
            </a:xfrm>
            <a:prstGeom prst="rect">
              <a:avLst/>
            </a:prstGeom>
          </p:spPr>
          <p:txBody>
            <a:bodyPr wrap="square">
              <a:spAutoFit/>
            </a:bodyPr>
            <a:lstStyle/>
            <a:p>
              <a:r>
                <a:rPr lang="en-US" sz="2400" dirty="0" smtClean="0">
                  <a:solidFill>
                    <a:srgbClr val="0000FF"/>
                  </a:solidFill>
                  <a:latin typeface="Angsana New" panose="02020603050405020304" pitchFamily="18" charset="-34"/>
                  <a:cs typeface="Angsana New" panose="02020603050405020304" pitchFamily="18" charset="-34"/>
                </a:rPr>
                <a:t>Expression of respect to the </a:t>
              </a:r>
              <a:r>
                <a:rPr lang="en-US" sz="2400" dirty="0" err="1" smtClean="0">
                  <a:solidFill>
                    <a:srgbClr val="0000FF"/>
                  </a:solidFill>
                  <a:latin typeface="Angsana New" panose="02020603050405020304" pitchFamily="18" charset="-34"/>
                  <a:cs typeface="Angsana New" panose="02020603050405020304" pitchFamily="18" charset="-34"/>
                </a:rPr>
                <a:t>Tripple</a:t>
              </a:r>
              <a:r>
                <a:rPr lang="en-US" sz="2400" dirty="0" smtClean="0">
                  <a:solidFill>
                    <a:srgbClr val="0000FF"/>
                  </a:solidFill>
                  <a:latin typeface="Angsana New" panose="02020603050405020304" pitchFamily="18" charset="-34"/>
                  <a:cs typeface="Angsana New" panose="02020603050405020304" pitchFamily="18" charset="-34"/>
                </a:rPr>
                <a:t> Gems has 3 meanings.</a:t>
              </a:r>
              <a:r>
                <a:rPr lang="th-TH" sz="2400" dirty="0" smtClean="0">
                  <a:solidFill>
                    <a:srgbClr val="0000FF"/>
                  </a:solidFill>
                  <a:latin typeface="Angsana New" panose="02020603050405020304" pitchFamily="18" charset="-34"/>
                  <a:cs typeface="Angsana New" panose="02020603050405020304" pitchFamily="18" charset="-34"/>
                </a:rPr>
                <a:t> </a:t>
              </a:r>
            </a:p>
          </p:txBody>
        </p:sp>
      </p:grpSp>
      <p:grpSp>
        <p:nvGrpSpPr>
          <p:cNvPr id="13" name="Group 12"/>
          <p:cNvGrpSpPr/>
          <p:nvPr/>
        </p:nvGrpSpPr>
        <p:grpSpPr>
          <a:xfrm>
            <a:off x="1069387" y="2188589"/>
            <a:ext cx="4536504" cy="811252"/>
            <a:chOff x="971600" y="2120538"/>
            <a:chExt cx="4536504" cy="811252"/>
          </a:xfrm>
        </p:grpSpPr>
        <p:sp>
          <p:nvSpPr>
            <p:cNvPr id="7" name="Rectangle 6"/>
            <p:cNvSpPr/>
            <p:nvPr/>
          </p:nvSpPr>
          <p:spPr>
            <a:xfrm>
              <a:off x="971600" y="2120538"/>
              <a:ext cx="4536504" cy="461665"/>
            </a:xfrm>
            <a:prstGeom prst="rect">
              <a:avLst/>
            </a:prstGeom>
          </p:spPr>
          <p:txBody>
            <a:bodyPr wrap="square">
              <a:spAutoFit/>
            </a:bodyPr>
            <a:lstStyle/>
            <a:p>
              <a:r>
                <a:rPr lang="th-TH" sz="2400" dirty="0" smtClean="0">
                  <a:solidFill>
                    <a:srgbClr val="00FFFF"/>
                  </a:solidFill>
                  <a:effectLst/>
                  <a:cs typeface="+mj-cs"/>
                </a:rPr>
                <a:t>ครั้ง</a:t>
              </a:r>
              <a:r>
                <a:rPr lang="th-TH" sz="2400" dirty="0">
                  <a:solidFill>
                    <a:srgbClr val="00FFFF"/>
                  </a:solidFill>
                  <a:effectLst/>
                  <a:cs typeface="+mj-cs"/>
                </a:rPr>
                <a:t>ที่ ๑ เป็นการระลึกถึงคุณของพระพุทธ </a:t>
              </a:r>
              <a:endParaRPr lang="th-TH" sz="2400" dirty="0" smtClean="0">
                <a:solidFill>
                  <a:srgbClr val="00FFFF"/>
                </a:solidFill>
                <a:effectLst/>
                <a:cs typeface="+mj-cs"/>
              </a:endParaRPr>
            </a:p>
          </p:txBody>
        </p:sp>
        <p:sp>
          <p:nvSpPr>
            <p:cNvPr id="10" name="Rectangle 9"/>
            <p:cNvSpPr/>
            <p:nvPr/>
          </p:nvSpPr>
          <p:spPr>
            <a:xfrm>
              <a:off x="971600" y="2408570"/>
              <a:ext cx="4112564" cy="523220"/>
            </a:xfrm>
            <a:prstGeom prst="rect">
              <a:avLst/>
            </a:prstGeom>
          </p:spPr>
          <p:txBody>
            <a:bodyPr wrap="square">
              <a:spAutoFit/>
            </a:bodyPr>
            <a:lstStyle/>
            <a:p>
              <a:r>
                <a:rPr lang="en-US" sz="2800" dirty="0" smtClean="0">
                  <a:solidFill>
                    <a:srgbClr val="00FFFF"/>
                  </a:solidFill>
                  <a:effectLst/>
                  <a:latin typeface="Angsana New" panose="02020603050405020304" pitchFamily="18" charset="-34"/>
                  <a:cs typeface="Angsana New" panose="02020603050405020304" pitchFamily="18" charset="-34"/>
                </a:rPr>
                <a:t>1.  Respecting  Buddha</a:t>
              </a:r>
              <a:r>
                <a:rPr lang="th-TH" sz="2800" dirty="0" smtClean="0">
                  <a:solidFill>
                    <a:srgbClr val="00FFFF"/>
                  </a:solidFill>
                  <a:effectLst/>
                  <a:latin typeface="Angsana New" panose="02020603050405020304" pitchFamily="18" charset="-34"/>
                  <a:cs typeface="Angsana New" panose="02020603050405020304" pitchFamily="18" charset="-34"/>
                </a:rPr>
                <a:t> </a:t>
              </a:r>
              <a:r>
                <a:rPr lang="th-TH" sz="2800" dirty="0">
                  <a:solidFill>
                    <a:srgbClr val="00FFFF"/>
                  </a:solidFill>
                  <a:effectLst/>
                  <a:latin typeface="Angsana New" panose="02020603050405020304" pitchFamily="18" charset="-34"/>
                  <a:cs typeface="Angsana New" panose="02020603050405020304" pitchFamily="18" charset="-34"/>
                </a:rPr>
                <a:t> </a:t>
              </a:r>
              <a:endParaRPr lang="th-TH" sz="2800" dirty="0" smtClean="0">
                <a:solidFill>
                  <a:srgbClr val="00FFFF"/>
                </a:solidFill>
                <a:effectLst/>
                <a:latin typeface="Angsana New" panose="02020603050405020304" pitchFamily="18" charset="-34"/>
                <a:cs typeface="Angsana New" panose="02020603050405020304" pitchFamily="18" charset="-34"/>
              </a:endParaRPr>
            </a:p>
          </p:txBody>
        </p:sp>
      </p:grpSp>
      <p:grpSp>
        <p:nvGrpSpPr>
          <p:cNvPr id="14" name="Group 13"/>
          <p:cNvGrpSpPr/>
          <p:nvPr/>
        </p:nvGrpSpPr>
        <p:grpSpPr>
          <a:xfrm>
            <a:off x="2217460" y="3071849"/>
            <a:ext cx="4540559" cy="864096"/>
            <a:chOff x="967545" y="2931790"/>
            <a:chExt cx="4540559" cy="864096"/>
          </a:xfrm>
        </p:grpSpPr>
        <p:sp>
          <p:nvSpPr>
            <p:cNvPr id="4" name="Rectangle 3"/>
            <p:cNvSpPr/>
            <p:nvPr/>
          </p:nvSpPr>
          <p:spPr>
            <a:xfrm>
              <a:off x="971600" y="2931790"/>
              <a:ext cx="4536504" cy="461665"/>
            </a:xfrm>
            <a:prstGeom prst="rect">
              <a:avLst/>
            </a:prstGeom>
          </p:spPr>
          <p:txBody>
            <a:bodyPr wrap="square">
              <a:spAutoFit/>
            </a:bodyPr>
            <a:lstStyle/>
            <a:p>
              <a:r>
                <a:rPr lang="th-TH" sz="2400" dirty="0" smtClean="0">
                  <a:solidFill>
                    <a:srgbClr val="FFFF66"/>
                  </a:solidFill>
                  <a:cs typeface="+mj-cs"/>
                </a:rPr>
                <a:t>ครั้ง</a:t>
              </a:r>
              <a:r>
                <a:rPr lang="th-TH" sz="2400" dirty="0">
                  <a:solidFill>
                    <a:srgbClr val="FFFF66"/>
                  </a:solidFill>
                  <a:cs typeface="+mj-cs"/>
                </a:rPr>
                <a:t>ที่ ๒ ระลึกถึงคุณของพระธรรม </a:t>
              </a:r>
              <a:endParaRPr lang="th-TH" sz="2400" dirty="0" smtClean="0">
                <a:solidFill>
                  <a:srgbClr val="FFFF66"/>
                </a:solidFill>
                <a:cs typeface="+mj-cs"/>
              </a:endParaRPr>
            </a:p>
          </p:txBody>
        </p:sp>
        <p:sp>
          <p:nvSpPr>
            <p:cNvPr id="11" name="Rectangle 10"/>
            <p:cNvSpPr/>
            <p:nvPr/>
          </p:nvSpPr>
          <p:spPr>
            <a:xfrm>
              <a:off x="967545" y="3272666"/>
              <a:ext cx="4112564" cy="523220"/>
            </a:xfrm>
            <a:prstGeom prst="rect">
              <a:avLst/>
            </a:prstGeom>
          </p:spPr>
          <p:txBody>
            <a:bodyPr wrap="square">
              <a:spAutoFit/>
            </a:bodyPr>
            <a:lstStyle/>
            <a:p>
              <a:r>
                <a:rPr lang="en-US" sz="2800" dirty="0" smtClean="0">
                  <a:solidFill>
                    <a:srgbClr val="FFFF66"/>
                  </a:solidFill>
                  <a:latin typeface="Angsana New" panose="02020603050405020304" pitchFamily="18" charset="-34"/>
                  <a:cs typeface="Angsana New" panose="02020603050405020304" pitchFamily="18" charset="-34"/>
                </a:rPr>
                <a:t>2.  Respecting </a:t>
              </a:r>
              <a:r>
                <a:rPr lang="en-US" sz="2800" dirty="0" err="1" smtClean="0">
                  <a:solidFill>
                    <a:srgbClr val="FFFF66"/>
                  </a:solidFill>
                  <a:latin typeface="Angsana New" panose="02020603050405020304" pitchFamily="18" charset="-34"/>
                  <a:cs typeface="Angsana New" panose="02020603050405020304" pitchFamily="18" charset="-34"/>
                </a:rPr>
                <a:t>Dharmma</a:t>
              </a:r>
              <a:r>
                <a:rPr lang="en-US" sz="2800" dirty="0" smtClean="0">
                  <a:solidFill>
                    <a:srgbClr val="FFFF66"/>
                  </a:solidFill>
                  <a:latin typeface="Angsana New" panose="02020603050405020304" pitchFamily="18" charset="-34"/>
                  <a:cs typeface="Angsana New" panose="02020603050405020304" pitchFamily="18" charset="-34"/>
                </a:rPr>
                <a:t> </a:t>
              </a:r>
              <a:r>
                <a:rPr lang="th-TH" sz="2800" dirty="0" smtClean="0">
                  <a:solidFill>
                    <a:srgbClr val="FFFF66"/>
                  </a:solidFill>
                  <a:latin typeface="Angsana New" panose="02020603050405020304" pitchFamily="18" charset="-34"/>
                  <a:cs typeface="Angsana New" panose="02020603050405020304" pitchFamily="18" charset="-34"/>
                </a:rPr>
                <a:t> </a:t>
              </a:r>
            </a:p>
          </p:txBody>
        </p:sp>
      </p:grpSp>
      <p:grpSp>
        <p:nvGrpSpPr>
          <p:cNvPr id="15" name="Group 14"/>
          <p:cNvGrpSpPr/>
          <p:nvPr/>
        </p:nvGrpSpPr>
        <p:grpSpPr>
          <a:xfrm>
            <a:off x="3462374" y="3977182"/>
            <a:ext cx="4536504" cy="871751"/>
            <a:chOff x="967545" y="3807395"/>
            <a:chExt cx="4536504" cy="871751"/>
          </a:xfrm>
        </p:grpSpPr>
        <p:sp>
          <p:nvSpPr>
            <p:cNvPr id="5" name="Rectangle 4"/>
            <p:cNvSpPr/>
            <p:nvPr/>
          </p:nvSpPr>
          <p:spPr>
            <a:xfrm>
              <a:off x="967545" y="3807395"/>
              <a:ext cx="4536504" cy="461665"/>
            </a:xfrm>
            <a:prstGeom prst="rect">
              <a:avLst/>
            </a:prstGeom>
          </p:spPr>
          <p:txBody>
            <a:bodyPr wrap="square">
              <a:spAutoFit/>
            </a:bodyPr>
            <a:lstStyle/>
            <a:p>
              <a:r>
                <a:rPr lang="th-TH" sz="2400" dirty="0" smtClean="0">
                  <a:solidFill>
                    <a:srgbClr val="9900CC"/>
                  </a:solidFill>
                  <a:cs typeface="+mj-cs"/>
                </a:rPr>
                <a:t>ครั้ง</a:t>
              </a:r>
              <a:r>
                <a:rPr lang="th-TH" sz="2400" dirty="0">
                  <a:solidFill>
                    <a:srgbClr val="9900CC"/>
                  </a:solidFill>
                  <a:cs typeface="+mj-cs"/>
                </a:rPr>
                <a:t>ที่ </a:t>
              </a:r>
              <a:r>
                <a:rPr lang="th-TH" sz="2400" dirty="0" smtClean="0">
                  <a:solidFill>
                    <a:srgbClr val="9900CC"/>
                  </a:solidFill>
                  <a:cs typeface="+mj-cs"/>
                </a:rPr>
                <a:t>๓</a:t>
              </a:r>
              <a:r>
                <a:rPr lang="en-US" sz="2400" dirty="0" smtClean="0">
                  <a:solidFill>
                    <a:srgbClr val="9900CC"/>
                  </a:solidFill>
                  <a:cs typeface="+mj-cs"/>
                </a:rPr>
                <a:t> </a:t>
              </a:r>
              <a:r>
                <a:rPr lang="th-TH" sz="2400" dirty="0" smtClean="0">
                  <a:solidFill>
                    <a:srgbClr val="9900CC"/>
                  </a:solidFill>
                  <a:cs typeface="+mj-cs"/>
                </a:rPr>
                <a:t> </a:t>
              </a:r>
              <a:r>
                <a:rPr lang="th-TH" sz="2400" dirty="0">
                  <a:solidFill>
                    <a:srgbClr val="9900CC"/>
                  </a:solidFill>
                  <a:cs typeface="+mj-cs"/>
                </a:rPr>
                <a:t>เป็นการระลึกถึงคุณของพระสงฆ์</a:t>
              </a:r>
              <a:endParaRPr lang="en-US" sz="2400" dirty="0">
                <a:solidFill>
                  <a:srgbClr val="9900CC"/>
                </a:solidFill>
                <a:cs typeface="+mj-cs"/>
              </a:endParaRPr>
            </a:p>
          </p:txBody>
        </p:sp>
        <p:sp>
          <p:nvSpPr>
            <p:cNvPr id="12" name="Rectangle 11"/>
            <p:cNvSpPr/>
            <p:nvPr/>
          </p:nvSpPr>
          <p:spPr>
            <a:xfrm>
              <a:off x="971600" y="4155926"/>
              <a:ext cx="4112564" cy="523220"/>
            </a:xfrm>
            <a:prstGeom prst="rect">
              <a:avLst/>
            </a:prstGeom>
          </p:spPr>
          <p:txBody>
            <a:bodyPr wrap="square">
              <a:spAutoFit/>
            </a:bodyPr>
            <a:lstStyle/>
            <a:p>
              <a:r>
                <a:rPr lang="en-US" sz="2800" dirty="0" smtClean="0">
                  <a:solidFill>
                    <a:srgbClr val="9900CC"/>
                  </a:solidFill>
                  <a:latin typeface="Angsana New" panose="02020603050405020304" pitchFamily="18" charset="-34"/>
                  <a:cs typeface="Angsana New" panose="02020603050405020304" pitchFamily="18" charset="-34"/>
                </a:rPr>
                <a:t>3.  Respecting </a:t>
              </a:r>
              <a:r>
                <a:rPr lang="en-US" sz="2800" dirty="0" err="1" smtClean="0">
                  <a:solidFill>
                    <a:srgbClr val="9900CC"/>
                  </a:solidFill>
                  <a:latin typeface="Angsana New" panose="02020603050405020304" pitchFamily="18" charset="-34"/>
                  <a:cs typeface="Angsana New" panose="02020603050405020304" pitchFamily="18" charset="-34"/>
                </a:rPr>
                <a:t>Sangkha</a:t>
              </a:r>
              <a:r>
                <a:rPr lang="en-US" sz="2800" dirty="0" smtClean="0">
                  <a:solidFill>
                    <a:srgbClr val="9900CC"/>
                  </a:solidFill>
                  <a:latin typeface="Angsana New" panose="02020603050405020304" pitchFamily="18" charset="-34"/>
                  <a:cs typeface="Angsana New" panose="02020603050405020304" pitchFamily="18" charset="-34"/>
                </a:rPr>
                <a:t>  </a:t>
              </a:r>
              <a:endParaRPr lang="en-US" sz="2800" dirty="0">
                <a:solidFill>
                  <a:srgbClr val="9900CC"/>
                </a:solidFill>
                <a:latin typeface="Angsana New" panose="02020603050405020304" pitchFamily="18" charset="-34"/>
                <a:cs typeface="Angsana New" panose="02020603050405020304" pitchFamily="18" charset="-34"/>
              </a:endParaRP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3655564"/>
            <a:ext cx="790575" cy="1104900"/>
          </a:xfrm>
          <a:prstGeom prst="rect">
            <a:avLst/>
          </a:prstGeom>
        </p:spPr>
      </p:pic>
    </p:spTree>
    <p:extLst>
      <p:ext uri="{BB962C8B-B14F-4D97-AF65-F5344CB8AC3E}">
        <p14:creationId xmlns:p14="http://schemas.microsoft.com/office/powerpoint/2010/main" val="181027090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2484706"/>
            <a:ext cx="1396008" cy="1163340"/>
          </a:xfrm>
          <a:prstGeom prst="rect">
            <a:avLst/>
          </a:prstGeom>
        </p:spPr>
      </p:pic>
      <p:sp>
        <p:nvSpPr>
          <p:cNvPr id="8" name="Rectangle 7"/>
          <p:cNvSpPr/>
          <p:nvPr/>
        </p:nvSpPr>
        <p:spPr>
          <a:xfrm>
            <a:off x="7356130" y="3642809"/>
            <a:ext cx="1300356"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3"/>
              </a:rPr>
              <a:t>www.seesketch.com</a:t>
            </a:r>
            <a:endParaRPr lang="en-US" sz="1600" dirty="0">
              <a:latin typeface="Angsana New" panose="02020603050405020304" pitchFamily="18" charset="-34"/>
              <a:cs typeface="Angsana New" panose="02020603050405020304" pitchFamily="18" charset="-34"/>
            </a:endParaRPr>
          </a:p>
        </p:txBody>
      </p:sp>
      <p:grpSp>
        <p:nvGrpSpPr>
          <p:cNvPr id="9" name="Group 8"/>
          <p:cNvGrpSpPr/>
          <p:nvPr/>
        </p:nvGrpSpPr>
        <p:grpSpPr>
          <a:xfrm>
            <a:off x="683568" y="1174852"/>
            <a:ext cx="4680520" cy="844932"/>
            <a:chOff x="805508" y="1275606"/>
            <a:chExt cx="4680520" cy="844932"/>
          </a:xfrm>
        </p:grpSpPr>
        <p:sp>
          <p:nvSpPr>
            <p:cNvPr id="2" name="Rectangle 1"/>
            <p:cNvSpPr/>
            <p:nvPr/>
          </p:nvSpPr>
          <p:spPr>
            <a:xfrm>
              <a:off x="805508" y="1275606"/>
              <a:ext cx="4680520" cy="523220"/>
            </a:xfrm>
            <a:prstGeom prst="rect">
              <a:avLst/>
            </a:prstGeom>
          </p:spPr>
          <p:txBody>
            <a:bodyPr wrap="square">
              <a:spAutoFit/>
            </a:bodyPr>
            <a:lstStyle/>
            <a:p>
              <a:r>
                <a:rPr lang="th-TH" sz="2800" dirty="0" smtClean="0">
                  <a:solidFill>
                    <a:srgbClr val="0000FF"/>
                  </a:solidFill>
                  <a:latin typeface="Angsana New" panose="02020603050405020304" pitchFamily="18" charset="-34"/>
                  <a:cs typeface="Angsana New" panose="02020603050405020304" pitchFamily="18" charset="-34"/>
                </a:rPr>
                <a:t>วัตถุประสงค์ของการกราบ ๓ ลักษณะ คือ</a:t>
              </a:r>
            </a:p>
          </p:txBody>
        </p:sp>
        <p:sp>
          <p:nvSpPr>
            <p:cNvPr id="6" name="Rectangle 5"/>
            <p:cNvSpPr/>
            <p:nvPr/>
          </p:nvSpPr>
          <p:spPr>
            <a:xfrm>
              <a:off x="827584" y="1597318"/>
              <a:ext cx="2406428" cy="523220"/>
            </a:xfrm>
            <a:prstGeom prst="rect">
              <a:avLst/>
            </a:prstGeom>
          </p:spPr>
          <p:txBody>
            <a:bodyPr wrap="none">
              <a:spAutoFit/>
            </a:bodyPr>
            <a:lstStyle/>
            <a:p>
              <a:r>
                <a:rPr lang="en-US" sz="2800" b="1" dirty="0">
                  <a:solidFill>
                    <a:srgbClr val="0000FF"/>
                  </a:solidFill>
                  <a:latin typeface="Angsana New" panose="02020603050405020304" pitchFamily="18" charset="-34"/>
                  <a:cs typeface="Angsana New" panose="02020603050405020304" pitchFamily="18" charset="-34"/>
                </a:rPr>
                <a:t>3</a:t>
              </a:r>
              <a:r>
                <a:rPr lang="th-TH" sz="2800" b="1" dirty="0">
                  <a:solidFill>
                    <a:srgbClr val="0000FF"/>
                  </a:solidFill>
                  <a:latin typeface="Angsana New" panose="02020603050405020304" pitchFamily="18" charset="-34"/>
                  <a:cs typeface="Angsana New" panose="02020603050405020304" pitchFamily="18" charset="-34"/>
                </a:rPr>
                <a:t>  </a:t>
              </a:r>
              <a:r>
                <a:rPr lang="en-US" sz="2800" b="1" dirty="0">
                  <a:solidFill>
                    <a:srgbClr val="0000FF"/>
                  </a:solidFill>
                  <a:latin typeface="Angsana New" panose="02020603050405020304" pitchFamily="18" charset="-34"/>
                  <a:cs typeface="Angsana New" panose="02020603050405020304" pitchFamily="18" charset="-34"/>
                </a:rPr>
                <a:t> reasons of “</a:t>
              </a:r>
              <a:r>
                <a:rPr lang="en-US" sz="2800" b="1" dirty="0" err="1">
                  <a:solidFill>
                    <a:srgbClr val="0000FF"/>
                  </a:solidFill>
                  <a:latin typeface="Angsana New" panose="02020603050405020304" pitchFamily="18" charset="-34"/>
                  <a:cs typeface="Angsana New" panose="02020603050405020304" pitchFamily="18" charset="-34"/>
                </a:rPr>
                <a:t>kraab</a:t>
              </a:r>
              <a:r>
                <a:rPr lang="en-US" sz="2800" b="1" dirty="0">
                  <a:solidFill>
                    <a:srgbClr val="0000FF"/>
                  </a:solidFill>
                  <a:latin typeface="Angsana New" panose="02020603050405020304" pitchFamily="18" charset="-34"/>
                  <a:cs typeface="Angsana New" panose="02020603050405020304" pitchFamily="18" charset="-34"/>
                </a:rPr>
                <a:t>”</a:t>
              </a:r>
              <a:endParaRPr lang="th-TH" sz="2800" b="1" dirty="0">
                <a:solidFill>
                  <a:srgbClr val="0000FF"/>
                </a:solidFill>
                <a:latin typeface="Angsana New" panose="02020603050405020304" pitchFamily="18" charset="-34"/>
                <a:cs typeface="Angsana New" panose="02020603050405020304" pitchFamily="18" charset="-34"/>
              </a:endParaRPr>
            </a:p>
          </p:txBody>
        </p:sp>
      </p:grpSp>
      <p:grpSp>
        <p:nvGrpSpPr>
          <p:cNvPr id="11" name="Group 10"/>
          <p:cNvGrpSpPr/>
          <p:nvPr/>
        </p:nvGrpSpPr>
        <p:grpSpPr>
          <a:xfrm>
            <a:off x="1907704" y="1985504"/>
            <a:ext cx="6624736" cy="883260"/>
            <a:chOff x="971600" y="2120538"/>
            <a:chExt cx="6624736" cy="883260"/>
          </a:xfrm>
        </p:grpSpPr>
        <p:sp>
          <p:nvSpPr>
            <p:cNvPr id="7" name="Rectangle 6"/>
            <p:cNvSpPr/>
            <p:nvPr/>
          </p:nvSpPr>
          <p:spPr>
            <a:xfrm>
              <a:off x="971600" y="2120538"/>
              <a:ext cx="6624736" cy="461665"/>
            </a:xfrm>
            <a:prstGeom prst="rect">
              <a:avLst/>
            </a:prstGeom>
          </p:spPr>
          <p:txBody>
            <a:bodyPr wrap="square">
              <a:spAutoFit/>
            </a:bodyPr>
            <a:lstStyle/>
            <a:p>
              <a:r>
                <a:rPr lang="th-TH" sz="2400" dirty="0">
                  <a:solidFill>
                    <a:srgbClr val="FFFF00"/>
                  </a:solidFill>
                  <a:cs typeface="+mj-cs"/>
                </a:rPr>
                <a:t>ยิ่งกราบยิ่งเมื่อย </a:t>
              </a:r>
              <a:r>
                <a:rPr lang="th-TH" sz="2400" dirty="0" smtClean="0">
                  <a:solidFill>
                    <a:srgbClr val="FFFF00"/>
                  </a:solidFill>
                  <a:cs typeface="+mj-cs"/>
                </a:rPr>
                <a:t>  เป็น</a:t>
              </a:r>
              <a:r>
                <a:rPr lang="th-TH" sz="2400" dirty="0">
                  <a:solidFill>
                    <a:srgbClr val="FFFF00"/>
                  </a:solidFill>
                  <a:cs typeface="+mj-cs"/>
                </a:rPr>
                <a:t>การกราบตาม ๆ กันไม่รู้วัตถุประสงค์ชัดเจน</a:t>
              </a:r>
              <a:endParaRPr lang="th-TH" sz="2400" dirty="0" smtClean="0">
                <a:solidFill>
                  <a:srgbClr val="FFFF00"/>
                </a:solidFill>
                <a:cs typeface="+mj-cs"/>
              </a:endParaRPr>
            </a:p>
          </p:txBody>
        </p:sp>
        <p:sp>
          <p:nvSpPr>
            <p:cNvPr id="10" name="Rectangle 9"/>
            <p:cNvSpPr/>
            <p:nvPr/>
          </p:nvSpPr>
          <p:spPr>
            <a:xfrm>
              <a:off x="971600" y="2480578"/>
              <a:ext cx="6624736" cy="523220"/>
            </a:xfrm>
            <a:prstGeom prst="rect">
              <a:avLst/>
            </a:prstGeom>
          </p:spPr>
          <p:txBody>
            <a:bodyPr wrap="square">
              <a:spAutoFit/>
            </a:bodyPr>
            <a:lstStyle/>
            <a:p>
              <a:r>
                <a:rPr lang="en-US" sz="2800" dirty="0" smtClean="0">
                  <a:latin typeface="Angsana New" panose="02020603050405020304" pitchFamily="18" charset="-34"/>
                  <a:cs typeface="Angsana New" panose="02020603050405020304" pitchFamily="18" charset="-34"/>
                </a:rPr>
                <a:t>“Just do it”  without knowing why</a:t>
              </a:r>
              <a:endParaRPr lang="th-TH" sz="2800" dirty="0" smtClean="0">
                <a:latin typeface="Angsana New" panose="02020603050405020304" pitchFamily="18" charset="-34"/>
                <a:cs typeface="Angsana New" panose="02020603050405020304" pitchFamily="18" charset="-34"/>
              </a:endParaRPr>
            </a:p>
          </p:txBody>
        </p:sp>
      </p:grpSp>
      <p:grpSp>
        <p:nvGrpSpPr>
          <p:cNvPr id="13" name="Group 12"/>
          <p:cNvGrpSpPr/>
          <p:nvPr/>
        </p:nvGrpSpPr>
        <p:grpSpPr>
          <a:xfrm>
            <a:off x="251520" y="2916389"/>
            <a:ext cx="6192688" cy="839827"/>
            <a:chOff x="971600" y="3003798"/>
            <a:chExt cx="6192688" cy="839827"/>
          </a:xfrm>
        </p:grpSpPr>
        <p:sp>
          <p:nvSpPr>
            <p:cNvPr id="4" name="Rectangle 3"/>
            <p:cNvSpPr/>
            <p:nvPr/>
          </p:nvSpPr>
          <p:spPr>
            <a:xfrm>
              <a:off x="971600" y="3003798"/>
              <a:ext cx="6192688" cy="461665"/>
            </a:xfrm>
            <a:prstGeom prst="rect">
              <a:avLst/>
            </a:prstGeom>
          </p:spPr>
          <p:txBody>
            <a:bodyPr wrap="square">
              <a:spAutoFit/>
            </a:bodyPr>
            <a:lstStyle/>
            <a:p>
              <a:r>
                <a:rPr lang="th-TH" sz="2400" dirty="0">
                  <a:solidFill>
                    <a:srgbClr val="FFFF00"/>
                  </a:solidFill>
                  <a:latin typeface="Angsana New" panose="02020603050405020304" pitchFamily="18" charset="-34"/>
                  <a:cs typeface="Angsana New" panose="02020603050405020304" pitchFamily="18" charset="-34"/>
                </a:rPr>
                <a:t>ยิ่งกราบยิ่งงมงาย </a:t>
              </a:r>
              <a:r>
                <a:rPr lang="th-TH" sz="2400" dirty="0" smtClean="0">
                  <a:solidFill>
                    <a:srgbClr val="FFFF00"/>
                  </a:solidFill>
                  <a:latin typeface="Angsana New" panose="02020603050405020304" pitchFamily="18" charset="-34"/>
                  <a:cs typeface="Angsana New" panose="02020603050405020304" pitchFamily="18" charset="-34"/>
                </a:rPr>
                <a:t>  เช่น </a:t>
              </a:r>
              <a:r>
                <a:rPr lang="th-TH" sz="2400" dirty="0">
                  <a:solidFill>
                    <a:srgbClr val="FFFF00"/>
                  </a:solidFill>
                  <a:latin typeface="Angsana New" panose="02020603050405020304" pitchFamily="18" charset="-34"/>
                  <a:cs typeface="Angsana New" panose="02020603050405020304" pitchFamily="18" charset="-34"/>
                </a:rPr>
                <a:t>กราบขอหวย</a:t>
              </a:r>
              <a:endParaRPr lang="th-TH" sz="2400" dirty="0" smtClean="0">
                <a:solidFill>
                  <a:srgbClr val="FFFF00"/>
                </a:solidFill>
                <a:latin typeface="Angsana New" panose="02020603050405020304" pitchFamily="18" charset="-34"/>
                <a:cs typeface="Angsana New" panose="02020603050405020304" pitchFamily="18" charset="-34"/>
              </a:endParaRPr>
            </a:p>
          </p:txBody>
        </p:sp>
        <p:sp>
          <p:nvSpPr>
            <p:cNvPr id="12" name="Rectangle 11"/>
            <p:cNvSpPr/>
            <p:nvPr/>
          </p:nvSpPr>
          <p:spPr>
            <a:xfrm>
              <a:off x="971600" y="3320405"/>
              <a:ext cx="6192688" cy="523220"/>
            </a:xfrm>
            <a:prstGeom prst="rect">
              <a:avLst/>
            </a:prstGeom>
          </p:spPr>
          <p:txBody>
            <a:bodyPr wrap="square">
              <a:spAutoFit/>
            </a:bodyPr>
            <a:lstStyle/>
            <a:p>
              <a:r>
                <a:rPr lang="en-US" sz="2800" dirty="0" smtClean="0">
                  <a:latin typeface="Angsana New" panose="02020603050405020304" pitchFamily="18" charset="-34"/>
                  <a:cs typeface="Angsana New" panose="02020603050405020304" pitchFamily="18" charset="-34"/>
                </a:rPr>
                <a:t>“Make a wish”  hoping to be rewarded</a:t>
              </a:r>
              <a:endParaRPr lang="th-TH" sz="2800" dirty="0" smtClean="0">
                <a:latin typeface="Angsana New" panose="02020603050405020304" pitchFamily="18" charset="-34"/>
                <a:cs typeface="Angsana New" panose="02020603050405020304" pitchFamily="18" charset="-34"/>
              </a:endParaRPr>
            </a:p>
          </p:txBody>
        </p:sp>
      </p:grpSp>
      <p:grpSp>
        <p:nvGrpSpPr>
          <p:cNvPr id="15" name="Group 14"/>
          <p:cNvGrpSpPr/>
          <p:nvPr/>
        </p:nvGrpSpPr>
        <p:grpSpPr>
          <a:xfrm>
            <a:off x="1831426" y="3867894"/>
            <a:ext cx="7280820" cy="907325"/>
            <a:chOff x="937270" y="3841001"/>
            <a:chExt cx="7280820" cy="907325"/>
          </a:xfrm>
        </p:grpSpPr>
        <p:sp>
          <p:nvSpPr>
            <p:cNvPr id="5" name="Rectangle 4"/>
            <p:cNvSpPr/>
            <p:nvPr/>
          </p:nvSpPr>
          <p:spPr>
            <a:xfrm>
              <a:off x="985317" y="3841001"/>
              <a:ext cx="6408712" cy="461665"/>
            </a:xfrm>
            <a:prstGeom prst="rect">
              <a:avLst/>
            </a:prstGeom>
          </p:spPr>
          <p:txBody>
            <a:bodyPr wrap="square">
              <a:spAutoFit/>
            </a:bodyPr>
            <a:lstStyle/>
            <a:p>
              <a:r>
                <a:rPr lang="th-TH" sz="2400" dirty="0">
                  <a:solidFill>
                    <a:srgbClr val="FFFF00"/>
                  </a:solidFill>
                  <a:cs typeface="+mj-cs"/>
                </a:rPr>
                <a:t>ยิ่งกราบยิ่งมีปัญญา </a:t>
              </a:r>
              <a:r>
                <a:rPr lang="th-TH" sz="2400" dirty="0" smtClean="0">
                  <a:solidFill>
                    <a:srgbClr val="FFFF00"/>
                  </a:solidFill>
                  <a:cs typeface="+mj-cs"/>
                </a:rPr>
                <a:t>  คือ</a:t>
              </a:r>
              <a:r>
                <a:rPr lang="th-TH" sz="2400" dirty="0">
                  <a:solidFill>
                    <a:srgbClr val="FFFF00"/>
                  </a:solidFill>
                  <a:cs typeface="+mj-cs"/>
                </a:rPr>
                <a:t> กราบเพื่อระลึกถึงคุณพระรัตนตรัย</a:t>
              </a:r>
              <a:r>
                <a:rPr lang="th-TH" sz="2400" dirty="0">
                  <a:cs typeface="+mj-cs"/>
                </a:rPr>
                <a:t> </a:t>
              </a:r>
              <a:endParaRPr lang="en-US" sz="2400" dirty="0">
                <a:cs typeface="+mj-cs"/>
              </a:endParaRPr>
            </a:p>
          </p:txBody>
        </p:sp>
        <p:sp>
          <p:nvSpPr>
            <p:cNvPr id="14" name="Rectangle 13"/>
            <p:cNvSpPr/>
            <p:nvPr/>
          </p:nvSpPr>
          <p:spPr>
            <a:xfrm>
              <a:off x="937270" y="4225106"/>
              <a:ext cx="7280820" cy="523220"/>
            </a:xfrm>
            <a:prstGeom prst="rect">
              <a:avLst/>
            </a:prstGeom>
          </p:spPr>
          <p:txBody>
            <a:bodyPr wrap="square">
              <a:spAutoFit/>
            </a:bodyPr>
            <a:lstStyle/>
            <a:p>
              <a:pPr marL="2155825" indent="-2155825"/>
              <a:r>
                <a:rPr lang="en-US" sz="2800" dirty="0" smtClean="0">
                  <a:latin typeface="Angsana New" panose="02020603050405020304" pitchFamily="18" charset="-34"/>
                  <a:cs typeface="Angsana New" panose="02020603050405020304" pitchFamily="18" charset="-34"/>
                </a:rPr>
                <a:t>“Respect the wisdom” thinking of the thoughts from the </a:t>
              </a:r>
              <a:r>
                <a:rPr lang="en-US" sz="2800" dirty="0" err="1" smtClean="0">
                  <a:latin typeface="Angsana New" panose="02020603050405020304" pitchFamily="18" charset="-34"/>
                  <a:cs typeface="Angsana New" panose="02020603050405020304" pitchFamily="18" charset="-34"/>
                </a:rPr>
                <a:t>Tripple</a:t>
              </a:r>
              <a:r>
                <a:rPr lang="en-US" sz="2800" dirty="0" smtClean="0">
                  <a:latin typeface="Angsana New" panose="02020603050405020304" pitchFamily="18" charset="-34"/>
                  <a:cs typeface="Angsana New" panose="02020603050405020304" pitchFamily="18" charset="-34"/>
                </a:rPr>
                <a:t> Gems</a:t>
              </a:r>
              <a:r>
                <a:rPr lang="en-US" sz="2800" dirty="0">
                  <a:latin typeface="Angsana New" panose="02020603050405020304" pitchFamily="18" charset="-34"/>
                  <a:cs typeface="Angsana New" panose="02020603050405020304" pitchFamily="18" charset="-34"/>
                </a:rPr>
                <a:t>.</a:t>
              </a:r>
              <a:r>
                <a:rPr lang="th-TH" sz="2800" dirty="0">
                  <a:latin typeface="Angsana New" panose="02020603050405020304" pitchFamily="18" charset="-34"/>
                  <a:cs typeface="Angsana New" panose="02020603050405020304" pitchFamily="18" charset="-34"/>
                </a:rPr>
                <a:t> </a:t>
              </a:r>
              <a:endParaRPr lang="en-US" sz="2800" dirty="0">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754607025"/>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3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3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07604" y="2427734"/>
            <a:ext cx="7056784" cy="864423"/>
            <a:chOff x="1007604" y="2427734"/>
            <a:chExt cx="7056784" cy="864423"/>
          </a:xfrm>
        </p:grpSpPr>
        <p:sp>
          <p:nvSpPr>
            <p:cNvPr id="2" name="Rectangle 1"/>
            <p:cNvSpPr/>
            <p:nvPr/>
          </p:nvSpPr>
          <p:spPr>
            <a:xfrm>
              <a:off x="3707904" y="2427734"/>
              <a:ext cx="1656184" cy="288032"/>
            </a:xfrm>
            <a:prstGeom prst="rect">
              <a:avLst/>
            </a:prstGeom>
          </p:spPr>
          <p:txBody>
            <a:bodyPr wrap="none">
              <a:prstTxWarp prst="textCanDown">
                <a:avLst/>
              </a:prstTxWarp>
              <a:spAutoFit/>
            </a:bodyPr>
            <a:lstStyle/>
            <a:p>
              <a:r>
                <a:rPr lang="th-TH" sz="4000" b="1" dirty="0">
                  <a:solidFill>
                    <a:srgbClr val="0000FF"/>
                  </a:solidFill>
                  <a:cs typeface="+mj-cs"/>
                </a:rPr>
                <a:t>การกราบบุคคล</a:t>
              </a:r>
              <a:endParaRPr lang="en-US" sz="4000" dirty="0">
                <a:solidFill>
                  <a:srgbClr val="0000FF"/>
                </a:solidFill>
                <a:cs typeface="+mj-cs"/>
              </a:endParaRPr>
            </a:p>
          </p:txBody>
        </p:sp>
        <p:sp>
          <p:nvSpPr>
            <p:cNvPr id="3" name="Rectangle 2"/>
            <p:cNvSpPr/>
            <p:nvPr/>
          </p:nvSpPr>
          <p:spPr>
            <a:xfrm>
              <a:off x="1007604" y="2707382"/>
              <a:ext cx="7056784" cy="584775"/>
            </a:xfrm>
            <a:prstGeom prst="rect">
              <a:avLst/>
            </a:prstGeom>
          </p:spPr>
          <p:txBody>
            <a:bodyPr wrap="square">
              <a:spAutoFit/>
            </a:bodyPr>
            <a:lstStyle/>
            <a:p>
              <a:pPr algn="ctr"/>
              <a:r>
                <a:rPr lang="en-US" sz="3200" b="1" dirty="0" smtClean="0">
                  <a:solidFill>
                    <a:srgbClr val="0000FF"/>
                  </a:solidFill>
                  <a:latin typeface="Angsana New" panose="02020603050405020304" pitchFamily="18" charset="-34"/>
                  <a:cs typeface="Angsana New" panose="02020603050405020304" pitchFamily="18" charset="-34"/>
                </a:rPr>
                <a:t>Manner of Expression Respecting persons</a:t>
              </a:r>
              <a:endParaRPr lang="en-US" sz="3200" dirty="0">
                <a:solidFill>
                  <a:srgbClr val="0000FF"/>
                </a:solidFill>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181027090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6" y="3625448"/>
            <a:ext cx="936104" cy="1194623"/>
          </a:xfrm>
          <a:prstGeom prst="rect">
            <a:avLst/>
          </a:prstGeom>
        </p:spPr>
      </p:pic>
      <p:grpSp>
        <p:nvGrpSpPr>
          <p:cNvPr id="10" name="Group 9"/>
          <p:cNvGrpSpPr/>
          <p:nvPr/>
        </p:nvGrpSpPr>
        <p:grpSpPr>
          <a:xfrm>
            <a:off x="1331640" y="1995686"/>
            <a:ext cx="5739812" cy="1263045"/>
            <a:chOff x="1331640" y="2100793"/>
            <a:chExt cx="5739812" cy="1263045"/>
          </a:xfrm>
        </p:grpSpPr>
        <p:sp>
          <p:nvSpPr>
            <p:cNvPr id="4" name="Rectangle 3"/>
            <p:cNvSpPr/>
            <p:nvPr/>
          </p:nvSpPr>
          <p:spPr>
            <a:xfrm>
              <a:off x="1382820" y="2100793"/>
              <a:ext cx="5688632" cy="830997"/>
            </a:xfrm>
            <a:prstGeom prst="rect">
              <a:avLst/>
            </a:prstGeom>
          </p:spPr>
          <p:txBody>
            <a:bodyPr wrap="square">
              <a:spAutoFit/>
            </a:bodyPr>
            <a:lstStyle/>
            <a:p>
              <a:pPr algn="ctr"/>
              <a:r>
                <a:rPr lang="th-TH" sz="2400" dirty="0">
                  <a:cs typeface="+mj-cs"/>
                </a:rPr>
                <a:t>การกราบบุคคลจะกระทำ</a:t>
              </a:r>
              <a:r>
                <a:rPr lang="th-TH" sz="2400" dirty="0" smtClean="0">
                  <a:cs typeface="+mj-cs"/>
                </a:rPr>
                <a:t>เฉพาะผู้มีอาวุโสมาก</a:t>
              </a:r>
            </a:p>
            <a:p>
              <a:pPr algn="ctr"/>
              <a:r>
                <a:rPr lang="th-TH" sz="2400" dirty="0" smtClean="0">
                  <a:cs typeface="+mj-cs"/>
                </a:rPr>
                <a:t>เช่น </a:t>
              </a:r>
              <a:r>
                <a:rPr lang="th-TH" sz="2400" dirty="0">
                  <a:cs typeface="+mj-cs"/>
                </a:rPr>
                <a:t>บิดา มารดา ครูบาอาจารย์</a:t>
              </a:r>
              <a:r>
                <a:rPr lang="th-TH" sz="2400" dirty="0" smtClean="0">
                  <a:cs typeface="+mj-cs"/>
                </a:rPr>
                <a:t>ที่มีอายุสูง</a:t>
              </a:r>
              <a:endParaRPr lang="th-TH" sz="2400" dirty="0">
                <a:cs typeface="+mj-cs"/>
              </a:endParaRPr>
            </a:p>
          </p:txBody>
        </p:sp>
        <p:sp>
          <p:nvSpPr>
            <p:cNvPr id="7" name="Rectangle 6"/>
            <p:cNvSpPr/>
            <p:nvPr/>
          </p:nvSpPr>
          <p:spPr>
            <a:xfrm>
              <a:off x="1331640" y="2902173"/>
              <a:ext cx="5688632" cy="461665"/>
            </a:xfrm>
            <a:prstGeom prst="rect">
              <a:avLst/>
            </a:prstGeom>
          </p:spPr>
          <p:txBody>
            <a:bodyPr wrap="square">
              <a:spAutoFit/>
            </a:bodyPr>
            <a:lstStyle/>
            <a:p>
              <a:pPr algn="ctr"/>
              <a:r>
                <a:rPr lang="th-TH" sz="2400" dirty="0" smtClean="0">
                  <a:cs typeface="+mj-cs"/>
                </a:rPr>
                <a:t>โดย</a:t>
              </a:r>
              <a:r>
                <a:rPr lang="th-TH" sz="2400" dirty="0">
                  <a:cs typeface="+mj-cs"/>
                </a:rPr>
                <a:t>กราบไม่แบบมือนิยมกราบเพียงครั้ง</a:t>
              </a:r>
              <a:r>
                <a:rPr lang="th-TH" sz="2400" dirty="0" smtClean="0">
                  <a:cs typeface="+mj-cs"/>
                </a:rPr>
                <a:t>เดียว</a:t>
              </a:r>
              <a:endParaRPr lang="th-TH" sz="2400" dirty="0">
                <a:cs typeface="+mj-cs"/>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314" y="3427813"/>
            <a:ext cx="1670759" cy="873568"/>
          </a:xfrm>
          <a:prstGeom prst="rect">
            <a:avLst/>
          </a:prstGeom>
        </p:spPr>
      </p:pic>
      <p:sp>
        <p:nvSpPr>
          <p:cNvPr id="9" name="Rectangle 8"/>
          <p:cNvSpPr/>
          <p:nvPr/>
        </p:nvSpPr>
        <p:spPr>
          <a:xfrm>
            <a:off x="6075687" y="4635669"/>
            <a:ext cx="3096396"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http://www.driver-manager.org/wai_sawasdee.htm</a:t>
            </a:r>
          </a:p>
        </p:txBody>
      </p:sp>
      <p:grpSp>
        <p:nvGrpSpPr>
          <p:cNvPr id="5" name="Group 4"/>
          <p:cNvGrpSpPr/>
          <p:nvPr/>
        </p:nvGrpSpPr>
        <p:grpSpPr>
          <a:xfrm>
            <a:off x="1620503" y="1131590"/>
            <a:ext cx="5450949" cy="828156"/>
            <a:chOff x="1620503" y="1131590"/>
            <a:chExt cx="5450949" cy="828156"/>
          </a:xfrm>
        </p:grpSpPr>
        <p:sp>
          <p:nvSpPr>
            <p:cNvPr id="2" name="Rectangle 1"/>
            <p:cNvSpPr/>
            <p:nvPr/>
          </p:nvSpPr>
          <p:spPr>
            <a:xfrm>
              <a:off x="3618856" y="1131590"/>
              <a:ext cx="1454244" cy="461665"/>
            </a:xfrm>
            <a:prstGeom prst="rect">
              <a:avLst/>
            </a:prstGeom>
          </p:spPr>
          <p:txBody>
            <a:bodyPr wrap="none">
              <a:spAutoFit/>
            </a:bodyPr>
            <a:lstStyle/>
            <a:p>
              <a:r>
                <a:rPr lang="th-TH" sz="2400" b="1" dirty="0">
                  <a:solidFill>
                    <a:srgbClr val="0000FF"/>
                  </a:solidFill>
                  <a:cs typeface="+mj-cs"/>
                </a:rPr>
                <a:t>การกราบบุคคล</a:t>
              </a:r>
              <a:endParaRPr lang="en-US" sz="2400" dirty="0">
                <a:solidFill>
                  <a:srgbClr val="0000FF"/>
                </a:solidFill>
                <a:cs typeface="+mj-cs"/>
              </a:endParaRPr>
            </a:p>
          </p:txBody>
        </p:sp>
        <p:sp>
          <p:nvSpPr>
            <p:cNvPr id="8" name="Rectangle 7"/>
            <p:cNvSpPr/>
            <p:nvPr/>
          </p:nvSpPr>
          <p:spPr>
            <a:xfrm>
              <a:off x="1620503" y="1436526"/>
              <a:ext cx="5450949" cy="523220"/>
            </a:xfrm>
            <a:prstGeom prst="rect">
              <a:avLst/>
            </a:prstGeom>
          </p:spPr>
          <p:txBody>
            <a:bodyPr wrap="square">
              <a:spAutoFit/>
            </a:bodyPr>
            <a:lstStyle/>
            <a:p>
              <a:pPr algn="ctr"/>
              <a:r>
                <a:rPr lang="en-US" sz="2800" b="1" dirty="0" smtClean="0">
                  <a:solidFill>
                    <a:srgbClr val="0000FF"/>
                  </a:solidFill>
                  <a:latin typeface="Angsana New" panose="02020603050405020304" pitchFamily="18" charset="-34"/>
                  <a:cs typeface="Angsana New" panose="02020603050405020304" pitchFamily="18" charset="-34"/>
                </a:rPr>
                <a:t>Expressing respect to persons</a:t>
              </a:r>
              <a:endParaRPr lang="en-US" sz="2800" dirty="0">
                <a:solidFill>
                  <a:srgbClr val="0000FF"/>
                </a:solidFill>
                <a:latin typeface="Angsana New" panose="02020603050405020304" pitchFamily="18" charset="-34"/>
                <a:cs typeface="Angsana New" panose="02020603050405020304" pitchFamily="18" charset="-34"/>
              </a:endParaRPr>
            </a:p>
          </p:txBody>
        </p:sp>
      </p:grpSp>
      <p:grpSp>
        <p:nvGrpSpPr>
          <p:cNvPr id="11" name="Group 10"/>
          <p:cNvGrpSpPr/>
          <p:nvPr/>
        </p:nvGrpSpPr>
        <p:grpSpPr>
          <a:xfrm>
            <a:off x="1382820" y="3363838"/>
            <a:ext cx="5688632" cy="883260"/>
            <a:chOff x="1382820" y="3363838"/>
            <a:chExt cx="5688632" cy="883260"/>
          </a:xfrm>
        </p:grpSpPr>
        <p:sp>
          <p:nvSpPr>
            <p:cNvPr id="12" name="Rectangle 11"/>
            <p:cNvSpPr/>
            <p:nvPr/>
          </p:nvSpPr>
          <p:spPr>
            <a:xfrm>
              <a:off x="2592301" y="3723878"/>
              <a:ext cx="3744416" cy="523220"/>
            </a:xfrm>
            <a:prstGeom prst="rect">
              <a:avLst/>
            </a:prstGeom>
          </p:spPr>
          <p:txBody>
            <a:bodyPr wrap="square">
              <a:spAutoFit/>
            </a:bodyPr>
            <a:lstStyle/>
            <a:p>
              <a:pPr algn="ctr"/>
              <a:r>
                <a:rPr lang="en-US" sz="2800" dirty="0" smtClean="0">
                  <a:latin typeface="Angsana New" panose="02020603050405020304" pitchFamily="18" charset="-34"/>
                  <a:cs typeface="Angsana New" panose="02020603050405020304" pitchFamily="18" charset="-34"/>
                </a:rPr>
                <a:t>Fingers up and all together – once</a:t>
              </a:r>
              <a:endParaRPr lang="th-TH" sz="2800" dirty="0">
                <a:latin typeface="Angsana New" panose="02020603050405020304" pitchFamily="18" charset="-34"/>
                <a:cs typeface="Angsana New" panose="02020603050405020304" pitchFamily="18" charset="-34"/>
              </a:endParaRPr>
            </a:p>
          </p:txBody>
        </p:sp>
        <p:sp>
          <p:nvSpPr>
            <p:cNvPr id="13" name="Rectangle 12"/>
            <p:cNvSpPr/>
            <p:nvPr/>
          </p:nvSpPr>
          <p:spPr>
            <a:xfrm>
              <a:off x="1382820" y="3363838"/>
              <a:ext cx="5688632" cy="523220"/>
            </a:xfrm>
            <a:prstGeom prst="rect">
              <a:avLst/>
            </a:prstGeom>
          </p:spPr>
          <p:txBody>
            <a:bodyPr wrap="square">
              <a:spAutoFit/>
            </a:bodyPr>
            <a:lstStyle/>
            <a:p>
              <a:pPr algn="ctr"/>
              <a:r>
                <a:rPr lang="en-US" sz="2800" dirty="0" smtClean="0">
                  <a:latin typeface="Angsana New" panose="02020603050405020304" pitchFamily="18" charset="-34"/>
                  <a:cs typeface="Angsana New" panose="02020603050405020304" pitchFamily="18" charset="-34"/>
                </a:rPr>
                <a:t>Acting to elderly persons: parents and faculty members</a:t>
              </a:r>
              <a:endParaRPr lang="th-TH" sz="2800" dirty="0" smtClean="0">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240089088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3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347614"/>
            <a:ext cx="1641796" cy="523220"/>
          </a:xfrm>
          <a:prstGeom prst="rect">
            <a:avLst/>
          </a:prstGeom>
        </p:spPr>
        <p:txBody>
          <a:bodyPr wrap="none">
            <a:spAutoFit/>
          </a:bodyPr>
          <a:lstStyle/>
          <a:p>
            <a:r>
              <a:rPr lang="th-TH" sz="2800" dirty="0">
                <a:cs typeface="+mj-cs"/>
              </a:rPr>
              <a:t>มีวิธีปฏิบัติดังนี้</a:t>
            </a:r>
            <a:endParaRPr lang="en-US" sz="2800" dirty="0">
              <a:cs typeface="+mj-cs"/>
            </a:endParaRPr>
          </a:p>
        </p:txBody>
      </p:sp>
      <p:sp>
        <p:nvSpPr>
          <p:cNvPr id="3" name="Rectangle 2"/>
          <p:cNvSpPr/>
          <p:nvPr/>
        </p:nvSpPr>
        <p:spPr>
          <a:xfrm>
            <a:off x="1188995" y="1919602"/>
            <a:ext cx="5472608" cy="830997"/>
          </a:xfrm>
          <a:prstGeom prst="rect">
            <a:avLst/>
          </a:prstGeom>
        </p:spPr>
        <p:txBody>
          <a:bodyPr wrap="square">
            <a:spAutoFit/>
          </a:bodyPr>
          <a:lstStyle/>
          <a:p>
            <a:pPr marL="361950" indent="-361950"/>
            <a:r>
              <a:rPr lang="th-TH" sz="2400" dirty="0">
                <a:cs typeface="+mj-cs"/>
              </a:rPr>
              <a:t>๑.  นั่งพับเพียบแบบเก็บเท้าตะแคงตัวด้านข้าง ไปทางบุคคลที่จะกราบนั้น</a:t>
            </a:r>
            <a:endParaRPr lang="en-US" sz="2400" dirty="0">
              <a:cs typeface="+mj-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345" y="2343176"/>
            <a:ext cx="2002618" cy="10470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766" y="4133521"/>
            <a:ext cx="965033" cy="816566"/>
          </a:xfrm>
          <a:prstGeom prst="rect">
            <a:avLst/>
          </a:prstGeom>
        </p:spPr>
      </p:pic>
      <p:sp>
        <p:nvSpPr>
          <p:cNvPr id="9" name="Rectangle 8"/>
          <p:cNvSpPr/>
          <p:nvPr/>
        </p:nvSpPr>
        <p:spPr>
          <a:xfrm>
            <a:off x="6033424" y="4804946"/>
            <a:ext cx="3096396"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http://www.driver-manager.org/wai_sawasdee.htm</a:t>
            </a:r>
          </a:p>
        </p:txBody>
      </p:sp>
      <p:sp>
        <p:nvSpPr>
          <p:cNvPr id="10" name="Rectangle 9"/>
          <p:cNvSpPr/>
          <p:nvPr/>
        </p:nvSpPr>
        <p:spPr>
          <a:xfrm>
            <a:off x="1043608" y="3577541"/>
            <a:ext cx="5718497" cy="523220"/>
          </a:xfrm>
          <a:prstGeom prst="rect">
            <a:avLst/>
          </a:prstGeom>
        </p:spPr>
        <p:txBody>
          <a:bodyPr wrap="square">
            <a:spAutoFit/>
          </a:bodyPr>
          <a:lstStyle/>
          <a:p>
            <a:pPr marL="361950" indent="-361950"/>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1. </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Sit in front of the person, and keep feet to your side,</a:t>
            </a:r>
            <a:endParaRPr lang="en-US" sz="2800" dirty="0">
              <a:latin typeface="Angsana New" panose="02020603050405020304" pitchFamily="18" charset="-34"/>
              <a:cs typeface="Angsana New" panose="02020603050405020304" pitchFamily="18" charset="-34"/>
            </a:endParaRPr>
          </a:p>
        </p:txBody>
      </p:sp>
      <p:sp>
        <p:nvSpPr>
          <p:cNvPr id="11" name="Rectangle 10"/>
          <p:cNvSpPr/>
          <p:nvPr/>
        </p:nvSpPr>
        <p:spPr>
          <a:xfrm>
            <a:off x="1183052" y="3128650"/>
            <a:ext cx="1252266" cy="523220"/>
          </a:xfrm>
          <a:prstGeom prst="rect">
            <a:avLst/>
          </a:prstGeom>
        </p:spPr>
        <p:txBody>
          <a:bodyPr wrap="none">
            <a:spAutoFit/>
          </a:bodyPr>
          <a:lstStyle/>
          <a:p>
            <a:r>
              <a:rPr lang="en-US" sz="2800" dirty="0" smtClean="0">
                <a:latin typeface="Angsana New" panose="02020603050405020304" pitchFamily="18" charset="-34"/>
                <a:cs typeface="Angsana New" panose="02020603050405020304" pitchFamily="18" charset="-34"/>
              </a:rPr>
              <a:t>How to do:</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031257664"/>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73437"/>
            <a:ext cx="7630169" cy="1200329"/>
          </a:xfrm>
          <a:prstGeom prst="rect">
            <a:avLst/>
          </a:prstGeom>
        </p:spPr>
        <p:txBody>
          <a:bodyPr wrap="square">
            <a:spAutoFit/>
          </a:bodyPr>
          <a:lstStyle/>
          <a:p>
            <a:pPr marL="361950" indent="-361950"/>
            <a:r>
              <a:rPr lang="th-TH" sz="2400" dirty="0">
                <a:cs typeface="+mj-cs"/>
              </a:rPr>
              <a:t>๒. </a:t>
            </a:r>
            <a:r>
              <a:rPr lang="en-US" sz="2400" dirty="0" smtClean="0">
                <a:cs typeface="+mj-cs"/>
              </a:rPr>
              <a:t> </a:t>
            </a:r>
            <a:r>
              <a:rPr lang="th-TH" sz="2400" dirty="0" smtClean="0">
                <a:cs typeface="+mj-cs"/>
              </a:rPr>
              <a:t>หมอบ</a:t>
            </a:r>
            <a:r>
              <a:rPr lang="th-TH" sz="2400" dirty="0">
                <a:cs typeface="+mj-cs"/>
              </a:rPr>
              <a:t>ลงกับพื้น พร้อมกับวางแขนขวาลงกราบกับพื้นตลอด ครึ่งแขนจากข้อศอกถึงมือตั้งสันมือขึ้นวางแขนซ้ายลงคู่กับแขนขวา มือทั้งสองแนบชิดแบบประนมมือให้ศอกขวาอยู่ข้างลำตัวศอกซ้ายต่อเข่า</a:t>
            </a:r>
            <a:r>
              <a:rPr lang="th-TH" sz="2400" dirty="0" smtClean="0">
                <a:cs typeface="+mj-cs"/>
              </a:rPr>
              <a:t>ขวา</a:t>
            </a:r>
            <a:endParaRPr lang="en-US" sz="2400" dirty="0">
              <a:cs typeface="+mj-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2673765"/>
            <a:ext cx="1899956" cy="99340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4100760"/>
            <a:ext cx="1080120" cy="913947"/>
          </a:xfrm>
          <a:prstGeom prst="rect">
            <a:avLst/>
          </a:prstGeom>
        </p:spPr>
      </p:pic>
      <p:sp>
        <p:nvSpPr>
          <p:cNvPr id="9" name="Rectangle 8"/>
          <p:cNvSpPr/>
          <p:nvPr/>
        </p:nvSpPr>
        <p:spPr>
          <a:xfrm>
            <a:off x="6033424" y="4804946"/>
            <a:ext cx="3096396"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http://www.driver-manager.org/wai_sawasdee.htm</a:t>
            </a:r>
          </a:p>
        </p:txBody>
      </p:sp>
      <p:sp>
        <p:nvSpPr>
          <p:cNvPr id="10" name="Rectangle 9"/>
          <p:cNvSpPr/>
          <p:nvPr/>
        </p:nvSpPr>
        <p:spPr>
          <a:xfrm>
            <a:off x="611560" y="2916131"/>
            <a:ext cx="6019788" cy="1384995"/>
          </a:xfrm>
          <a:prstGeom prst="rect">
            <a:avLst/>
          </a:prstGeom>
        </p:spPr>
        <p:txBody>
          <a:bodyPr wrap="square">
            <a:spAutoFit/>
          </a:bodyPr>
          <a:lstStyle/>
          <a:p>
            <a:pPr marL="361950" indent="-361950"/>
            <a:r>
              <a:rPr lang="en-US" sz="2800" dirty="0" smtClean="0">
                <a:latin typeface="Angsana New" panose="02020603050405020304" pitchFamily="18" charset="-34"/>
                <a:cs typeface="Angsana New" panose="02020603050405020304" pitchFamily="18" charset="-34"/>
              </a:rPr>
              <a:t>2.</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 Bend down,  with arms touching the floor</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 raising the sides of hands up together, keeping the elbows close to the body.</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801358581"/>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71421"/>
            <a:ext cx="5832648" cy="1569660"/>
          </a:xfrm>
          <a:prstGeom prst="rect">
            <a:avLst/>
          </a:prstGeom>
        </p:spPr>
        <p:txBody>
          <a:bodyPr wrap="square">
            <a:spAutoFit/>
          </a:bodyPr>
          <a:lstStyle/>
          <a:p>
            <a:pPr marL="361950" indent="-361950"/>
            <a:r>
              <a:rPr lang="th-TH" sz="2400" dirty="0" smtClean="0">
                <a:cs typeface="+mj-cs"/>
              </a:rPr>
              <a:t>๓.  </a:t>
            </a:r>
            <a:r>
              <a:rPr lang="en-US" sz="2400" dirty="0" smtClean="0">
                <a:cs typeface="+mj-cs"/>
              </a:rPr>
              <a:t> </a:t>
            </a:r>
            <a:r>
              <a:rPr lang="th-TH" sz="2400" dirty="0" smtClean="0">
                <a:cs typeface="+mj-cs"/>
              </a:rPr>
              <a:t>ก้ม</a:t>
            </a:r>
            <a:r>
              <a:rPr lang="th-TH" sz="2400" dirty="0" err="1">
                <a:cs typeface="+mj-cs"/>
              </a:rPr>
              <a:t>ศรีษะ</a:t>
            </a:r>
            <a:r>
              <a:rPr lang="th-TH" sz="2400" dirty="0">
                <a:cs typeface="+mj-cs"/>
              </a:rPr>
              <a:t>ลงให้หน้าผากจรดสันมือ ปลายนิ้วชี้อยู่ระหว่างคิ้ว อย่ายกหัวแม่มือขึ้นมารับหน้าผากเป็นอันขาด และให้กราบเพียง ๑ ครั้ง เรียกการกราบแบบนี้ว่า กราบลงศอกแล้วเงยหน้าขึ้นอยู่ในท่านั่งพับเพียบ หรืออยู่ในท่าหมอบแล้วแต่กรณี</a:t>
            </a:r>
            <a:endParaRPr lang="en-US" sz="2400" dirty="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644" y="1500921"/>
            <a:ext cx="2026541" cy="12868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623" y="3361083"/>
            <a:ext cx="1989562" cy="1114155"/>
          </a:xfrm>
          <a:prstGeom prst="rect">
            <a:avLst/>
          </a:prstGeom>
        </p:spPr>
      </p:pic>
      <p:sp>
        <p:nvSpPr>
          <p:cNvPr id="5" name="Rectangle 4"/>
          <p:cNvSpPr/>
          <p:nvPr/>
        </p:nvSpPr>
        <p:spPr>
          <a:xfrm>
            <a:off x="545495" y="2961205"/>
            <a:ext cx="5991547" cy="1815882"/>
          </a:xfrm>
          <a:prstGeom prst="rect">
            <a:avLst/>
          </a:prstGeom>
        </p:spPr>
        <p:txBody>
          <a:bodyPr wrap="square">
            <a:spAutoFit/>
          </a:bodyPr>
          <a:lstStyle/>
          <a:p>
            <a:pPr marL="358775" indent="-358775">
              <a:buAutoNum type="arabicPeriod" startAt="3"/>
            </a:pPr>
            <a:r>
              <a:rPr lang="en-US" sz="2800" dirty="0" smtClean="0">
                <a:latin typeface="Angsana New" panose="02020603050405020304" pitchFamily="18" charset="-34"/>
                <a:cs typeface="Angsana New" panose="02020603050405020304" pitchFamily="18" charset="-34"/>
              </a:rPr>
              <a:t>Bend the head, forehead touching side of hands, only the index fingers between eyebrows and not thumbs – practice one time and sit up straight or keep on bending with face up.</a:t>
            </a:r>
            <a:endParaRPr lang="en-US" sz="2800" dirty="0">
              <a:latin typeface="Angsana New" panose="02020603050405020304" pitchFamily="18" charset="-34"/>
              <a:cs typeface="Angsana New" panose="02020603050405020304" pitchFamily="18" charset="-34"/>
            </a:endParaRPr>
          </a:p>
        </p:txBody>
      </p:sp>
      <p:sp>
        <p:nvSpPr>
          <p:cNvPr id="6" name="Rectangle 5"/>
          <p:cNvSpPr/>
          <p:nvPr/>
        </p:nvSpPr>
        <p:spPr>
          <a:xfrm>
            <a:off x="6033424" y="4804946"/>
            <a:ext cx="3096396"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http://www.driver-manager.org/wai_sawasdee.htm</a:t>
            </a:r>
          </a:p>
        </p:txBody>
      </p:sp>
      <p:sp>
        <p:nvSpPr>
          <p:cNvPr id="7" name="TextBox 6"/>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1031257664"/>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75022"/>
            <a:ext cx="5832648" cy="1569660"/>
          </a:xfrm>
          <a:prstGeom prst="rect">
            <a:avLst/>
          </a:prstGeom>
        </p:spPr>
        <p:txBody>
          <a:bodyPr wrap="square">
            <a:spAutoFit/>
          </a:bodyPr>
          <a:lstStyle/>
          <a:p>
            <a:pPr marL="358775" indent="-358775"/>
            <a:r>
              <a:rPr lang="th-TH" sz="2400" dirty="0">
                <a:cs typeface="+mj-cs"/>
              </a:rPr>
              <a:t>๔. </a:t>
            </a:r>
            <a:r>
              <a:rPr lang="en-US" sz="2400" dirty="0" smtClean="0">
                <a:cs typeface="+mj-cs"/>
              </a:rPr>
              <a:t> </a:t>
            </a:r>
            <a:r>
              <a:rPr lang="th-TH" sz="2400" dirty="0" smtClean="0">
                <a:cs typeface="+mj-cs"/>
              </a:rPr>
              <a:t> เมื่อ</a:t>
            </a:r>
            <a:r>
              <a:rPr lang="th-TH" sz="2400" dirty="0">
                <a:cs typeface="+mj-cs"/>
              </a:rPr>
              <a:t>ลุกขึ้นจากการหมอบ ใช้วางแขนทั้งสองข้างราบกับพื้น ยกส่วนสะโพกขึ้นก่อนแล้วยกตัวขึ้นตามคลานเข่าถอยหลังออกมาเล็กน้อย จึงลุกขึ้นยืนเฉียงออกมา อย่าหันหลังให้แล้วเดินออกมาจะเป็นกิริยาที่ขาดความเคารพ </a:t>
            </a:r>
            <a:endParaRPr lang="en-US" sz="2400" dirty="0">
              <a:cs typeface="+mj-cs"/>
            </a:endParaRPr>
          </a:p>
        </p:txBody>
      </p:sp>
      <p:pic>
        <p:nvPicPr>
          <p:cNvPr id="1026" name="Picture 2" descr="http://www.driver-manager.org/images/sawasdee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277122"/>
            <a:ext cx="2016920" cy="14982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46864" y="4804946"/>
            <a:ext cx="3096396"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http://www.driver-manager.org/wai_sawasdee.htm</a:t>
            </a:r>
          </a:p>
        </p:txBody>
      </p:sp>
      <p:sp>
        <p:nvSpPr>
          <p:cNvPr id="5" name="Rectangle 4"/>
          <p:cNvSpPr/>
          <p:nvPr/>
        </p:nvSpPr>
        <p:spPr>
          <a:xfrm>
            <a:off x="375738" y="3113959"/>
            <a:ext cx="8352928" cy="1384995"/>
          </a:xfrm>
          <a:prstGeom prst="rect">
            <a:avLst/>
          </a:prstGeom>
        </p:spPr>
        <p:txBody>
          <a:bodyPr wrap="square">
            <a:spAutoFit/>
          </a:bodyPr>
          <a:lstStyle/>
          <a:p>
            <a:pPr marL="358775" indent="-358775"/>
            <a:r>
              <a:rPr lang="en-US" sz="2800" dirty="0" smtClean="0">
                <a:latin typeface="Angsana New" panose="02020603050405020304" pitchFamily="18" charset="-34"/>
                <a:cs typeface="Angsana New" panose="02020603050405020304" pitchFamily="18" charset="-34"/>
              </a:rPr>
              <a:t>4. </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Getting up by leaning arms</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on the floor, lifting hips, and  the body, looking at the person while back walking on knees a few steps before get up and walk backward away. Turning back on respected persons and walk away is impolite.</a:t>
            </a:r>
            <a:r>
              <a:rPr lang="th-TH" sz="2800" dirty="0">
                <a:latin typeface="Angsana New" panose="02020603050405020304" pitchFamily="18" charset="-34"/>
                <a:cs typeface="Angsana New" panose="02020603050405020304" pitchFamily="18" charset="-34"/>
              </a:rPr>
              <a:t> </a:t>
            </a:r>
            <a:endParaRPr lang="en-US" sz="2800" dirty="0">
              <a:latin typeface="Angsana New" panose="02020603050405020304" pitchFamily="18" charset="-34"/>
              <a:cs typeface="Angsana New" panose="02020603050405020304" pitchFamily="18" charset="-3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 y="3921953"/>
            <a:ext cx="631797" cy="882993"/>
          </a:xfrm>
          <a:prstGeom prst="rect">
            <a:avLst/>
          </a:prstGeom>
        </p:spPr>
      </p:pic>
      <p:sp>
        <p:nvSpPr>
          <p:cNvPr id="7" name="TextBox 6"/>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181027090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929775"/>
            <a:ext cx="4461478" cy="1261884"/>
          </a:xfrm>
          <a:prstGeom prst="rect">
            <a:avLst/>
          </a:prstGeom>
        </p:spPr>
        <p:txBody>
          <a:bodyPr wrap="none">
            <a:spAutoFit/>
          </a:bodyPr>
          <a:lstStyle/>
          <a:p>
            <a:pPr algn="ctr"/>
            <a:r>
              <a:rPr lang="th-TH" sz="3600" dirty="0" smtClean="0">
                <a:solidFill>
                  <a:srgbClr val="0000FF"/>
                </a:solidFill>
                <a:effectLst/>
                <a:cs typeface="+mj-cs"/>
              </a:rPr>
              <a:t>มารยาทการ</a:t>
            </a:r>
            <a:r>
              <a:rPr lang="th-TH" sz="3600" dirty="0">
                <a:solidFill>
                  <a:srgbClr val="0000FF"/>
                </a:solidFill>
                <a:effectLst/>
                <a:cs typeface="+mj-cs"/>
              </a:rPr>
              <a:t>กราบและการ</a:t>
            </a:r>
            <a:r>
              <a:rPr lang="th-TH" sz="3600" dirty="0" smtClean="0">
                <a:solidFill>
                  <a:srgbClr val="0000FF"/>
                </a:solidFill>
                <a:effectLst/>
                <a:cs typeface="+mj-cs"/>
              </a:rPr>
              <a:t>ไหว้</a:t>
            </a:r>
          </a:p>
          <a:p>
            <a:pPr algn="ctr"/>
            <a:r>
              <a:rPr lang="en-US" sz="4000" dirty="0">
                <a:solidFill>
                  <a:srgbClr val="0000FF"/>
                </a:solidFill>
                <a:latin typeface="Angsana New" panose="02020603050405020304" pitchFamily="18" charset="-34"/>
                <a:cs typeface="Angsana New" panose="02020603050405020304" pitchFamily="18" charset="-34"/>
              </a:rPr>
              <a:t>Manners for polite </a:t>
            </a:r>
            <a:r>
              <a:rPr lang="en-US" sz="4000" dirty="0" smtClean="0">
                <a:solidFill>
                  <a:srgbClr val="0000FF"/>
                </a:solidFill>
                <a:latin typeface="Angsana New" panose="02020603050405020304" pitchFamily="18" charset="-34"/>
                <a:cs typeface="Angsana New" panose="02020603050405020304" pitchFamily="18" charset="-34"/>
              </a:rPr>
              <a:t>expressions</a:t>
            </a:r>
            <a:r>
              <a:rPr lang="th-TH" sz="4000" dirty="0" smtClean="0">
                <a:solidFill>
                  <a:srgbClr val="0000FF"/>
                </a:solidFill>
                <a:effectLst/>
                <a:cs typeface="+mj-cs"/>
              </a:rPr>
              <a:t> </a:t>
            </a:r>
            <a:endParaRPr lang="en-US" sz="4000" dirty="0">
              <a:solidFill>
                <a:srgbClr val="0000FF"/>
              </a:solidFill>
              <a:effectLst/>
              <a:cs typeface="+mj-cs"/>
            </a:endParaRPr>
          </a:p>
        </p:txBody>
      </p:sp>
    </p:spTree>
    <p:extLst>
      <p:ext uri="{BB962C8B-B14F-4D97-AF65-F5344CB8AC3E}">
        <p14:creationId xmlns:p14="http://schemas.microsoft.com/office/powerpoint/2010/main" val="2375542676"/>
      </p:ext>
    </p:extLst>
  </p:cSld>
  <p:clrMapOvr>
    <a:masterClrMapping/>
  </p:clrMapOvr>
  <mc:AlternateContent xmlns:mc="http://schemas.openxmlformats.org/markup-compatibility/2006" xmlns:p14="http://schemas.microsoft.com/office/powerpoint/2010/main">
    <mc:Choice Requires="p14">
      <p:transition spd="slow" p14:dur="800" advClick="0" advTm="4000">
        <p:circle/>
      </p:transition>
    </mc:Choice>
    <mc:Fallback xmlns="">
      <p:transition spd="slow" advClick="0"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1678" y="1779662"/>
            <a:ext cx="2304256" cy="432048"/>
          </a:xfrm>
          <a:prstGeom prst="rect">
            <a:avLst/>
          </a:prstGeom>
        </p:spPr>
        <p:txBody>
          <a:bodyPr wrap="none">
            <a:prstTxWarp prst="textCanDown">
              <a:avLst/>
            </a:prstTxWarp>
            <a:spAutoFit/>
          </a:bodyPr>
          <a:lstStyle/>
          <a:p>
            <a:pPr algn="ctr"/>
            <a:r>
              <a:rPr lang="th-TH" sz="3600" b="1" dirty="0">
                <a:solidFill>
                  <a:srgbClr val="0000FF"/>
                </a:solidFill>
                <a:cs typeface="+mj-cs"/>
              </a:rPr>
              <a:t>การไหว้ (นมัสการ)  </a:t>
            </a:r>
            <a:endParaRPr lang="en-US" sz="3600" dirty="0">
              <a:solidFill>
                <a:srgbClr val="0000FF"/>
              </a:solidFill>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907" y="3422857"/>
            <a:ext cx="818193" cy="1090924"/>
          </a:xfrm>
          <a:prstGeom prst="rect">
            <a:avLst/>
          </a:prstGeom>
        </p:spPr>
      </p:pic>
      <p:sp>
        <p:nvSpPr>
          <p:cNvPr id="5" name="Rectangle 4"/>
          <p:cNvSpPr/>
          <p:nvPr/>
        </p:nvSpPr>
        <p:spPr>
          <a:xfrm>
            <a:off x="3203848" y="2463737"/>
            <a:ext cx="2808312" cy="360041"/>
          </a:xfrm>
          <a:prstGeom prst="rect">
            <a:avLst/>
          </a:prstGeom>
        </p:spPr>
        <p:txBody>
          <a:bodyPr wrap="none">
            <a:prstTxWarp prst="textCanDown">
              <a:avLst>
                <a:gd name="adj" fmla="val 3211"/>
              </a:avLst>
            </a:prstTxWarp>
            <a:spAutoFit/>
          </a:bodyPr>
          <a:lstStyle/>
          <a:p>
            <a:pPr algn="ctr"/>
            <a:r>
              <a:rPr lang="en-US" sz="3600" b="1" dirty="0" err="1" smtClean="0">
                <a:solidFill>
                  <a:srgbClr val="0000FF"/>
                </a:solidFill>
                <a:latin typeface="Angsana New" panose="02020603050405020304" pitchFamily="18" charset="-34"/>
                <a:cs typeface="Angsana New" panose="02020603050405020304" pitchFamily="18" charset="-34"/>
              </a:rPr>
              <a:t>Wai</a:t>
            </a:r>
            <a:r>
              <a:rPr lang="en-US" sz="3600" b="1" dirty="0" smtClean="0">
                <a:solidFill>
                  <a:srgbClr val="0000FF"/>
                </a:solidFill>
                <a:latin typeface="Angsana New" panose="02020603050405020304" pitchFamily="18" charset="-34"/>
                <a:cs typeface="Angsana New" panose="02020603050405020304" pitchFamily="18" charset="-34"/>
              </a:rPr>
              <a:t> - </a:t>
            </a:r>
            <a:r>
              <a:rPr lang="en-US" sz="3600" b="1" dirty="0" err="1" smtClean="0">
                <a:solidFill>
                  <a:srgbClr val="0000FF"/>
                </a:solidFill>
                <a:latin typeface="Angsana New" panose="02020603050405020304" pitchFamily="18" charset="-34"/>
                <a:cs typeface="Angsana New" panose="02020603050405020304" pitchFamily="18" charset="-34"/>
              </a:rPr>
              <a:t>Namaskarn</a:t>
            </a:r>
            <a:r>
              <a:rPr lang="th-TH" sz="3600" b="1" dirty="0" smtClean="0">
                <a:solidFill>
                  <a:srgbClr val="0000FF"/>
                </a:solidFill>
                <a:latin typeface="Angsana New" panose="02020603050405020304" pitchFamily="18" charset="-34"/>
                <a:cs typeface="Angsana New" panose="02020603050405020304" pitchFamily="18" charset="-34"/>
              </a:rPr>
              <a:t> </a:t>
            </a:r>
            <a:r>
              <a:rPr lang="th-TH" sz="3600" b="1" dirty="0">
                <a:solidFill>
                  <a:srgbClr val="0000FF"/>
                </a:solidFill>
                <a:latin typeface="Angsana New" panose="02020603050405020304" pitchFamily="18" charset="-34"/>
                <a:cs typeface="Angsana New" panose="02020603050405020304" pitchFamily="18" charset="-34"/>
              </a:rPr>
              <a:t> </a:t>
            </a:r>
            <a:endParaRPr lang="en-US" sz="3600" dirty="0">
              <a:solidFill>
                <a:srgbClr val="0000FF"/>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1027090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0032" y="1131590"/>
            <a:ext cx="1840568" cy="523220"/>
          </a:xfrm>
          <a:prstGeom prst="rect">
            <a:avLst/>
          </a:prstGeom>
        </p:spPr>
        <p:txBody>
          <a:bodyPr wrap="none">
            <a:spAutoFit/>
          </a:bodyPr>
          <a:lstStyle/>
          <a:p>
            <a:r>
              <a:rPr lang="th-TH" sz="2800" dirty="0">
                <a:solidFill>
                  <a:srgbClr val="0000FF"/>
                </a:solidFill>
                <a:cs typeface="+mj-cs"/>
              </a:rPr>
              <a:t>วิธีการประนมมือ</a:t>
            </a:r>
            <a:endParaRPr lang="en-US" sz="2800" dirty="0">
              <a:solidFill>
                <a:srgbClr val="0000FF"/>
              </a:solidFill>
              <a:cs typeface="+mj-cs"/>
            </a:endParaRPr>
          </a:p>
        </p:txBody>
      </p:sp>
      <p:sp>
        <p:nvSpPr>
          <p:cNvPr id="3" name="Rectangle 2"/>
          <p:cNvSpPr/>
          <p:nvPr/>
        </p:nvSpPr>
        <p:spPr>
          <a:xfrm>
            <a:off x="2863992" y="1737062"/>
            <a:ext cx="5832648" cy="1569660"/>
          </a:xfrm>
          <a:prstGeom prst="rect">
            <a:avLst/>
          </a:prstGeom>
        </p:spPr>
        <p:txBody>
          <a:bodyPr wrap="square">
            <a:spAutoFit/>
          </a:bodyPr>
          <a:lstStyle/>
          <a:p>
            <a:r>
              <a:rPr lang="th-TH" sz="2400" dirty="0">
                <a:latin typeface="Angsana New" panose="02020603050405020304" pitchFamily="18" charset="-34"/>
                <a:cs typeface="Angsana New" panose="02020603050405020304" pitchFamily="18" charset="-34"/>
              </a:rPr>
              <a:t>ยกมือทั้งสองขึ้นประกบกัน ตั้ง เป็นกระพุ่มมือประนมไว้ระหว่างอก ให้ปลายมือตั้งขึ้น ข้างบนนิ้วมือทั้งสองข้าง ทุกนิ้วแนบชิดสนิทกัน อย่าให้เหลื่อมล้ำกันอย่าให้กางห่างออกจากกัน ข้อศอกทั้งสองแนบชิดชายโครง (ดังรูป)</a:t>
            </a:r>
            <a:endParaRPr lang="en-US" sz="2400" dirty="0">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51564"/>
            <a:ext cx="2267254" cy="1853044"/>
          </a:xfrm>
          <a:prstGeom prst="rect">
            <a:avLst/>
          </a:prstGeom>
        </p:spPr>
      </p:pic>
      <p:sp>
        <p:nvSpPr>
          <p:cNvPr id="6" name="Rectangle 5"/>
          <p:cNvSpPr/>
          <p:nvPr/>
        </p:nvSpPr>
        <p:spPr>
          <a:xfrm>
            <a:off x="487645" y="3604608"/>
            <a:ext cx="179500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sp>
        <p:nvSpPr>
          <p:cNvPr id="7" name="Rectangle 6"/>
          <p:cNvSpPr/>
          <p:nvPr/>
        </p:nvSpPr>
        <p:spPr>
          <a:xfrm>
            <a:off x="2812659" y="3773885"/>
            <a:ext cx="5854427" cy="830997"/>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Join both hands together properly at the heart level with end of fingers up and close together nicely and both elbows close to waist.</a:t>
            </a:r>
            <a:endParaRPr lang="en-US" sz="2400" dirty="0">
              <a:latin typeface="Angsana New" panose="02020603050405020304" pitchFamily="18" charset="-34"/>
              <a:cs typeface="Angsana New" panose="02020603050405020304" pitchFamily="18" charset="-34"/>
            </a:endParaRPr>
          </a:p>
        </p:txBody>
      </p:sp>
      <p:sp>
        <p:nvSpPr>
          <p:cNvPr id="8" name="Rectangle 7"/>
          <p:cNvSpPr/>
          <p:nvPr/>
        </p:nvSpPr>
        <p:spPr>
          <a:xfrm>
            <a:off x="3923928" y="3189110"/>
            <a:ext cx="3384375" cy="584775"/>
          </a:xfrm>
          <a:prstGeom prst="rect">
            <a:avLst/>
          </a:prstGeom>
        </p:spPr>
        <p:txBody>
          <a:bodyPr wrap="square">
            <a:spAutoFit/>
          </a:bodyPr>
          <a:lstStyle/>
          <a:p>
            <a:pPr algn="ctr"/>
            <a:r>
              <a:rPr lang="en-US" sz="3200" dirty="0" err="1" smtClean="0">
                <a:solidFill>
                  <a:srgbClr val="0000FF"/>
                </a:solidFill>
                <a:latin typeface="Angsana New" panose="02020603050405020304" pitchFamily="18" charset="-34"/>
                <a:cs typeface="Angsana New" panose="02020603050405020304" pitchFamily="18" charset="-34"/>
              </a:rPr>
              <a:t>Pranom</a:t>
            </a:r>
            <a:r>
              <a:rPr lang="en-US" sz="3200" dirty="0" smtClean="0">
                <a:solidFill>
                  <a:srgbClr val="0000FF"/>
                </a:solidFill>
                <a:latin typeface="Angsana New" panose="02020603050405020304" pitchFamily="18" charset="-34"/>
                <a:cs typeface="Angsana New" panose="02020603050405020304" pitchFamily="18" charset="-34"/>
              </a:rPr>
              <a:t> </a:t>
            </a:r>
            <a:r>
              <a:rPr lang="en-US" sz="3200" dirty="0" err="1" smtClean="0">
                <a:solidFill>
                  <a:srgbClr val="0000FF"/>
                </a:solidFill>
                <a:latin typeface="Angsana New" panose="02020603050405020304" pitchFamily="18" charset="-34"/>
                <a:cs typeface="Angsana New" panose="02020603050405020304" pitchFamily="18" charset="-34"/>
              </a:rPr>
              <a:t>wai</a:t>
            </a:r>
            <a:r>
              <a:rPr lang="en-US" sz="3200" dirty="0" smtClean="0">
                <a:solidFill>
                  <a:srgbClr val="0000FF"/>
                </a:solidFill>
                <a:latin typeface="Angsana New" panose="02020603050405020304" pitchFamily="18" charset="-34"/>
                <a:cs typeface="Angsana New" panose="02020603050405020304" pitchFamily="18" charset="-34"/>
              </a:rPr>
              <a:t> </a:t>
            </a:r>
            <a:endParaRPr lang="en-US" sz="3200" dirty="0">
              <a:solidFill>
                <a:srgbClr val="0000FF"/>
              </a:solidFill>
              <a:latin typeface="Angsana New" panose="02020603050405020304" pitchFamily="18" charset="-34"/>
              <a:cs typeface="Angsana New" panose="02020603050405020304" pitchFamily="18" charset="-34"/>
            </a:endParaRPr>
          </a:p>
        </p:txBody>
      </p:sp>
      <p:sp>
        <p:nvSpPr>
          <p:cNvPr id="9" name="TextBox 8"/>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2815278965"/>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016" y="1080738"/>
            <a:ext cx="2339102" cy="523220"/>
          </a:xfrm>
          <a:prstGeom prst="rect">
            <a:avLst/>
          </a:prstGeom>
        </p:spPr>
        <p:txBody>
          <a:bodyPr wrap="none">
            <a:spAutoFit/>
          </a:bodyPr>
          <a:lstStyle/>
          <a:p>
            <a:r>
              <a:rPr lang="th-TH" sz="2800" dirty="0">
                <a:solidFill>
                  <a:srgbClr val="0000FF"/>
                </a:solidFill>
                <a:cs typeface="+mj-cs"/>
              </a:rPr>
              <a:t>วิธีการประนม</a:t>
            </a:r>
            <a:r>
              <a:rPr lang="th-TH" sz="2800" dirty="0" smtClean="0">
                <a:solidFill>
                  <a:srgbClr val="0000FF"/>
                </a:solidFill>
                <a:cs typeface="+mj-cs"/>
              </a:rPr>
              <a:t>มือ (ต่อ)</a:t>
            </a:r>
            <a:endParaRPr lang="en-US" sz="2800" dirty="0">
              <a:solidFill>
                <a:srgbClr val="0000FF"/>
              </a:solidFill>
              <a:cs typeface="+mj-cs"/>
            </a:endParaRPr>
          </a:p>
        </p:txBody>
      </p:sp>
      <p:sp>
        <p:nvSpPr>
          <p:cNvPr id="4" name="Rectangle 3"/>
          <p:cNvSpPr/>
          <p:nvPr/>
        </p:nvSpPr>
        <p:spPr>
          <a:xfrm>
            <a:off x="2483768" y="1578154"/>
            <a:ext cx="6480720" cy="1569660"/>
          </a:xfrm>
          <a:prstGeom prst="rect">
            <a:avLst/>
          </a:prstGeom>
        </p:spPr>
        <p:txBody>
          <a:bodyPr wrap="square">
            <a:spAutoFit/>
          </a:bodyPr>
          <a:lstStyle/>
          <a:p>
            <a:r>
              <a:rPr lang="th-TH" sz="2400" dirty="0">
                <a:latin typeface="Angsana New" panose="02020603050405020304" pitchFamily="18" charset="-34"/>
                <a:cs typeface="Angsana New" panose="02020603050405020304" pitchFamily="18" charset="-34"/>
              </a:rPr>
              <a:t>การประนมมือนี้เป็นกิริยาอาการที่แสดงความ</a:t>
            </a:r>
            <a:r>
              <a:rPr lang="th-TH" sz="2400" dirty="0" smtClean="0">
                <a:latin typeface="Angsana New" panose="02020603050405020304" pitchFamily="18" charset="-34"/>
                <a:cs typeface="Angsana New" panose="02020603050405020304" pitchFamily="18" charset="-34"/>
              </a:rPr>
              <a:t>เคารพพระ</a:t>
            </a:r>
            <a:r>
              <a:rPr lang="th-TH" sz="2400" dirty="0">
                <a:latin typeface="Angsana New" panose="02020603050405020304" pitchFamily="18" charset="-34"/>
                <a:cs typeface="Angsana New" panose="02020603050405020304" pitchFamily="18" charset="-34"/>
              </a:rPr>
              <a:t>รัตนตรัย จึงนิยมทำด้วยความเรียบร้อยตั้งใจไม่นิยมปล่อยให้นิ้วมืองอหงิก นิยมตั้งกระพุ่มไว้ระหว่างอกเอียงกับลำตัวประมาณ ๔๕ องศา ไม่ยกให้สูงจรดคางหรือจรดปาก ไม่ปล่อยปลายมือให้ตกต่ำลงมาวางอยู่ที่ท้องหรือวางไว้ที่หน้าตักหรือหัว เข่า </a:t>
            </a:r>
            <a:endParaRPr lang="en-US" sz="2400" dirty="0">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45828"/>
            <a:ext cx="1981200" cy="1619250"/>
          </a:xfrm>
          <a:prstGeom prst="rect">
            <a:avLst/>
          </a:prstGeom>
        </p:spPr>
      </p:pic>
      <p:sp>
        <p:nvSpPr>
          <p:cNvPr id="6" name="Rectangle 5"/>
          <p:cNvSpPr/>
          <p:nvPr/>
        </p:nvSpPr>
        <p:spPr>
          <a:xfrm>
            <a:off x="560642" y="3398912"/>
            <a:ext cx="179500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sp>
        <p:nvSpPr>
          <p:cNvPr id="7" name="Rectangle 6"/>
          <p:cNvSpPr/>
          <p:nvPr/>
        </p:nvSpPr>
        <p:spPr>
          <a:xfrm>
            <a:off x="2491467" y="3234338"/>
            <a:ext cx="6336704" cy="1569660"/>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To express respect to the </a:t>
            </a:r>
            <a:r>
              <a:rPr lang="en-US" sz="2400" dirty="0" err="1" smtClean="0">
                <a:latin typeface="Angsana New" panose="02020603050405020304" pitchFamily="18" charset="-34"/>
                <a:cs typeface="Angsana New" panose="02020603050405020304" pitchFamily="18" charset="-34"/>
              </a:rPr>
              <a:t>Tripple</a:t>
            </a:r>
            <a:r>
              <a:rPr lang="en-US" sz="2400" dirty="0" smtClean="0">
                <a:latin typeface="Angsana New" panose="02020603050405020304" pitchFamily="18" charset="-34"/>
                <a:cs typeface="Angsana New" panose="02020603050405020304" pitchFamily="18" charset="-34"/>
              </a:rPr>
              <a:t> Gems, intentionally to be the most polite manner. Fingers placed together at the heart level bending away from the body about 45 degree and not up to the chin nor mouth, and not so low as the waist nor laps nor knees.</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p:txBody>
      </p:sp>
      <p:sp>
        <p:nvSpPr>
          <p:cNvPr id="8" name="TextBox 7"/>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357701984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3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1995" y="1256442"/>
            <a:ext cx="2413611" cy="523220"/>
          </a:xfrm>
          <a:prstGeom prst="rect">
            <a:avLst/>
          </a:prstGeom>
        </p:spPr>
        <p:txBody>
          <a:bodyPr wrap="square">
            <a:spAutoFit/>
          </a:bodyPr>
          <a:lstStyle/>
          <a:p>
            <a:r>
              <a:rPr lang="th-TH" sz="2800" dirty="0">
                <a:solidFill>
                  <a:srgbClr val="0000FF"/>
                </a:solidFill>
                <a:cs typeface="+mj-cs"/>
              </a:rPr>
              <a:t>การไหว้พระรัตนตรัย</a:t>
            </a:r>
            <a:endParaRPr lang="en-US" sz="2800" dirty="0">
              <a:solidFill>
                <a:srgbClr val="0000FF"/>
              </a:solidFill>
              <a:cs typeface="+mj-cs"/>
            </a:endParaRPr>
          </a:p>
        </p:txBody>
      </p:sp>
      <p:sp>
        <p:nvSpPr>
          <p:cNvPr id="3" name="Rectangle 2"/>
          <p:cNvSpPr/>
          <p:nvPr/>
        </p:nvSpPr>
        <p:spPr>
          <a:xfrm>
            <a:off x="2267744" y="1722656"/>
            <a:ext cx="6624735" cy="830997"/>
          </a:xfrm>
          <a:prstGeom prst="rect">
            <a:avLst/>
          </a:prstGeom>
        </p:spPr>
        <p:txBody>
          <a:bodyPr wrap="square">
            <a:spAutoFit/>
          </a:bodyPr>
          <a:lstStyle/>
          <a:p>
            <a:r>
              <a:rPr lang="th-TH" sz="2400" dirty="0">
                <a:cs typeface="+mj-cs"/>
              </a:rPr>
              <a:t>นิยมแสดงความเคารพพระรัตนตรัยด้วยการไหว้เมื่อนั่งเก้าอี้หรือยืน</a:t>
            </a:r>
            <a:r>
              <a:rPr lang="th-TH" sz="2400" dirty="0" smtClean="0">
                <a:cs typeface="+mj-cs"/>
              </a:rPr>
              <a:t>อยู่</a:t>
            </a:r>
          </a:p>
          <a:p>
            <a:r>
              <a:rPr lang="th-TH" sz="2400" dirty="0" smtClean="0">
                <a:cs typeface="+mj-cs"/>
              </a:rPr>
              <a:t> </a:t>
            </a:r>
            <a:r>
              <a:rPr lang="th-TH" sz="2400" dirty="0">
                <a:cs typeface="+mj-cs"/>
              </a:rPr>
              <a:t>มีวิธีการทำ</a:t>
            </a:r>
            <a:r>
              <a:rPr lang="th-TH" sz="2400" dirty="0" smtClean="0">
                <a:cs typeface="+mj-cs"/>
              </a:rPr>
              <a:t>ดังนี้ คือ</a:t>
            </a:r>
            <a:endParaRPr lang="en-US" sz="2400" dirty="0">
              <a:cs typeface="+mj-cs"/>
            </a:endParaRPr>
          </a:p>
        </p:txBody>
      </p:sp>
      <p:sp>
        <p:nvSpPr>
          <p:cNvPr id="4" name="Rectangle 3"/>
          <p:cNvSpPr/>
          <p:nvPr/>
        </p:nvSpPr>
        <p:spPr>
          <a:xfrm>
            <a:off x="2289084" y="2470125"/>
            <a:ext cx="3363313" cy="461665"/>
          </a:xfrm>
          <a:prstGeom prst="rect">
            <a:avLst/>
          </a:prstGeom>
        </p:spPr>
        <p:txBody>
          <a:bodyPr wrap="square">
            <a:spAutoFit/>
          </a:bodyPr>
          <a:lstStyle/>
          <a:p>
            <a:r>
              <a:rPr lang="th-TH" sz="2400" dirty="0">
                <a:cs typeface="+mj-cs"/>
              </a:rPr>
              <a:t>๑. ประนมมือไว้ระหว่างอก</a:t>
            </a:r>
            <a:endParaRPr lang="en-US" sz="2400" dirty="0">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35" y="2139701"/>
            <a:ext cx="1617364" cy="1296145"/>
          </a:xfrm>
          <a:prstGeom prst="rect">
            <a:avLst/>
          </a:prstGeom>
        </p:spPr>
      </p:pic>
      <p:sp>
        <p:nvSpPr>
          <p:cNvPr id="7" name="Rectangle 6"/>
          <p:cNvSpPr/>
          <p:nvPr/>
        </p:nvSpPr>
        <p:spPr>
          <a:xfrm>
            <a:off x="198576" y="3459460"/>
            <a:ext cx="1795004"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grpSp>
        <p:nvGrpSpPr>
          <p:cNvPr id="5" name="Group 4"/>
          <p:cNvGrpSpPr/>
          <p:nvPr/>
        </p:nvGrpSpPr>
        <p:grpSpPr>
          <a:xfrm>
            <a:off x="2267744" y="3539775"/>
            <a:ext cx="5186721" cy="904183"/>
            <a:chOff x="2267744" y="3539775"/>
            <a:chExt cx="5186721" cy="904183"/>
          </a:xfrm>
        </p:grpSpPr>
        <p:sp>
          <p:nvSpPr>
            <p:cNvPr id="11" name="Rectangle 10"/>
            <p:cNvSpPr/>
            <p:nvPr/>
          </p:nvSpPr>
          <p:spPr>
            <a:xfrm>
              <a:off x="2267744" y="3539775"/>
              <a:ext cx="5186721" cy="461665"/>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Normally standing and sitting on chairs</a:t>
              </a:r>
              <a:endParaRPr lang="en-US" sz="2400" dirty="0">
                <a:latin typeface="Angsana New" panose="02020603050405020304" pitchFamily="18" charset="-34"/>
                <a:cs typeface="Angsana New" panose="02020603050405020304" pitchFamily="18" charset="-34"/>
              </a:endParaRPr>
            </a:p>
          </p:txBody>
        </p:sp>
        <p:sp>
          <p:nvSpPr>
            <p:cNvPr id="12" name="Rectangle 11"/>
            <p:cNvSpPr/>
            <p:nvPr/>
          </p:nvSpPr>
          <p:spPr>
            <a:xfrm>
              <a:off x="2271706" y="3982293"/>
              <a:ext cx="5114713" cy="461665"/>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1. Hands together at heart level.</a:t>
              </a:r>
              <a:r>
                <a:rPr lang="th-TH" sz="2400" dirty="0" smtClean="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p:txBody>
        </p:sp>
      </p:grpSp>
      <p:sp>
        <p:nvSpPr>
          <p:cNvPr id="14" name="Rectangle 13"/>
          <p:cNvSpPr/>
          <p:nvPr/>
        </p:nvSpPr>
        <p:spPr>
          <a:xfrm>
            <a:off x="1981856" y="3017100"/>
            <a:ext cx="5472609" cy="523220"/>
          </a:xfrm>
          <a:prstGeom prst="rect">
            <a:avLst/>
          </a:prstGeom>
        </p:spPr>
        <p:txBody>
          <a:bodyPr wrap="square">
            <a:spAutoFit/>
          </a:bodyPr>
          <a:lstStyle/>
          <a:p>
            <a:pPr algn="ctr"/>
            <a:r>
              <a:rPr lang="en-US" sz="2800" dirty="0" smtClean="0">
                <a:solidFill>
                  <a:srgbClr val="0000FF"/>
                </a:solidFill>
                <a:latin typeface="Angsana New" panose="02020603050405020304" pitchFamily="18" charset="-34"/>
                <a:cs typeface="Angsana New" panose="02020603050405020304" pitchFamily="18" charset="-34"/>
              </a:rPr>
              <a:t>Manner of Expression to respect the </a:t>
            </a:r>
            <a:r>
              <a:rPr lang="en-US" sz="2800" dirty="0" err="1" smtClean="0">
                <a:solidFill>
                  <a:srgbClr val="0000FF"/>
                </a:solidFill>
                <a:latin typeface="Angsana New" panose="02020603050405020304" pitchFamily="18" charset="-34"/>
                <a:cs typeface="Angsana New" panose="02020603050405020304" pitchFamily="18" charset="-34"/>
              </a:rPr>
              <a:t>Tripple</a:t>
            </a:r>
            <a:r>
              <a:rPr lang="en-US" sz="2800" dirty="0" smtClean="0">
                <a:solidFill>
                  <a:srgbClr val="0000FF"/>
                </a:solidFill>
                <a:latin typeface="Angsana New" panose="02020603050405020304" pitchFamily="18" charset="-34"/>
                <a:cs typeface="Angsana New" panose="02020603050405020304" pitchFamily="18" charset="-34"/>
              </a:rPr>
              <a:t> Gems</a:t>
            </a:r>
            <a:endParaRPr lang="en-US" sz="2800" dirty="0">
              <a:solidFill>
                <a:srgbClr val="0000FF"/>
              </a:solidFill>
              <a:latin typeface="Angsana New" panose="02020603050405020304" pitchFamily="18" charset="-34"/>
              <a:cs typeface="Angsana New" panose="02020603050405020304" pitchFamily="18" charset="-34"/>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532" y="3349187"/>
            <a:ext cx="970947" cy="1648907"/>
          </a:xfrm>
          <a:prstGeom prst="rect">
            <a:avLst/>
          </a:prstGeom>
        </p:spPr>
      </p:pic>
    </p:spTree>
    <p:extLst>
      <p:ext uri="{BB962C8B-B14F-4D97-AF65-F5344CB8AC3E}">
        <p14:creationId xmlns:p14="http://schemas.microsoft.com/office/powerpoint/2010/main" val="181027090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3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8740" y="1237615"/>
            <a:ext cx="2413611" cy="523220"/>
          </a:xfrm>
          <a:prstGeom prst="rect">
            <a:avLst/>
          </a:prstGeom>
        </p:spPr>
        <p:txBody>
          <a:bodyPr wrap="square">
            <a:spAutoFit/>
          </a:bodyPr>
          <a:lstStyle/>
          <a:p>
            <a:r>
              <a:rPr lang="th-TH" sz="2800" dirty="0">
                <a:solidFill>
                  <a:srgbClr val="0000FF"/>
                </a:solidFill>
                <a:cs typeface="+mj-cs"/>
              </a:rPr>
              <a:t>การไหว้พระรัตนตรัย</a:t>
            </a:r>
            <a:endParaRPr lang="en-US" sz="2800" dirty="0">
              <a:solidFill>
                <a:srgbClr val="0000FF"/>
              </a:solidFill>
              <a:cs typeface="+mj-cs"/>
            </a:endParaRPr>
          </a:p>
        </p:txBody>
      </p:sp>
      <p:sp>
        <p:nvSpPr>
          <p:cNvPr id="5" name="Rectangle 4"/>
          <p:cNvSpPr/>
          <p:nvPr/>
        </p:nvSpPr>
        <p:spPr>
          <a:xfrm>
            <a:off x="2309395" y="1786793"/>
            <a:ext cx="6594819" cy="1200329"/>
          </a:xfrm>
          <a:prstGeom prst="rect">
            <a:avLst/>
          </a:prstGeom>
        </p:spPr>
        <p:txBody>
          <a:bodyPr wrap="square">
            <a:spAutoFit/>
          </a:bodyPr>
          <a:lstStyle/>
          <a:p>
            <a:pPr marL="361950" indent="-361950"/>
            <a:r>
              <a:rPr lang="th-TH" sz="2400" dirty="0">
                <a:cs typeface="+mj-cs"/>
              </a:rPr>
              <a:t>๒. </a:t>
            </a:r>
            <a:r>
              <a:rPr lang="en-US" sz="2400" dirty="0" smtClean="0">
                <a:cs typeface="+mj-cs"/>
              </a:rPr>
              <a:t> </a:t>
            </a:r>
            <a:r>
              <a:rPr lang="th-TH" sz="2400" dirty="0" smtClean="0">
                <a:cs typeface="+mj-cs"/>
              </a:rPr>
              <a:t>ยก</a:t>
            </a:r>
            <a:r>
              <a:rPr lang="th-TH" sz="2400" dirty="0">
                <a:cs typeface="+mj-cs"/>
              </a:rPr>
              <a:t>มือ</a:t>
            </a:r>
            <a:r>
              <a:rPr lang="th-TH" sz="2400" dirty="0" smtClean="0">
                <a:cs typeface="+mj-cs"/>
              </a:rPr>
              <a:t>ประนมขึ้นพร้อม</a:t>
            </a:r>
            <a:r>
              <a:rPr lang="th-TH" sz="2400" dirty="0">
                <a:cs typeface="+mj-cs"/>
              </a:rPr>
              <a:t>กับก้มศรีษะลงเล็กน้อย ให้นิ้วหัวแม่มือทั้งสองอยู่ระหว่างคิ้ว ให้ปลายนิ้วชี้ จรดหน้าผาก ทำเพียงครั้งเดียว แล้วลดมือลง</a:t>
            </a:r>
            <a:r>
              <a:rPr lang="th-TH" sz="2400" dirty="0" smtClean="0">
                <a:cs typeface="+mj-cs"/>
              </a:rPr>
              <a:t>ตามเดิม</a:t>
            </a:r>
            <a:endParaRPr lang="en-US" sz="2400" dirty="0">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83" y="2067694"/>
            <a:ext cx="1793330" cy="1437163"/>
          </a:xfrm>
          <a:prstGeom prst="rect">
            <a:avLst/>
          </a:prstGeom>
        </p:spPr>
      </p:pic>
      <p:sp>
        <p:nvSpPr>
          <p:cNvPr id="7" name="Rectangle 6"/>
          <p:cNvSpPr/>
          <p:nvPr/>
        </p:nvSpPr>
        <p:spPr>
          <a:xfrm>
            <a:off x="172321" y="3542991"/>
            <a:ext cx="1795004" cy="338554"/>
          </a:xfrm>
          <a:prstGeom prst="rect">
            <a:avLst/>
          </a:prstGeom>
        </p:spPr>
        <p:txBody>
          <a:bodyPr wrap="square">
            <a:spAutoFit/>
          </a:bodyPr>
          <a:lstStyle/>
          <a:p>
            <a:pPr algn="ctr"/>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sp>
        <p:nvSpPr>
          <p:cNvPr id="8" name="Rectangle 7"/>
          <p:cNvSpPr/>
          <p:nvPr/>
        </p:nvSpPr>
        <p:spPr>
          <a:xfrm>
            <a:off x="2309395" y="3007896"/>
            <a:ext cx="6594819" cy="830997"/>
          </a:xfrm>
          <a:prstGeom prst="rect">
            <a:avLst/>
          </a:prstGeom>
        </p:spPr>
        <p:txBody>
          <a:bodyPr wrap="square">
            <a:spAutoFit/>
          </a:bodyPr>
          <a:lstStyle/>
          <a:p>
            <a:pPr marL="265113" indent="-265113"/>
            <a:r>
              <a:rPr lang="en-US" sz="2400" dirty="0" smtClean="0">
                <a:latin typeface="Angsana New" panose="02020603050405020304" pitchFamily="18" charset="-34"/>
                <a:cs typeface="Angsana New" panose="02020603050405020304" pitchFamily="18" charset="-34"/>
              </a:rPr>
              <a:t>2.  Hands up a little and bow head until thumbs stay between the eyebrows and index fingers touching forehead.  Practice once and put hands down.</a:t>
            </a:r>
            <a:endParaRPr lang="en-US" sz="2400" dirty="0">
              <a:latin typeface="Angsana New" panose="02020603050405020304" pitchFamily="18" charset="-34"/>
              <a:cs typeface="Angsana New" panose="02020603050405020304" pitchFamily="18" charset="-34"/>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929" y="3907993"/>
            <a:ext cx="621380" cy="10168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3907993"/>
            <a:ext cx="777402" cy="1036536"/>
          </a:xfrm>
          <a:prstGeom prst="rect">
            <a:avLst/>
          </a:prstGeom>
        </p:spPr>
      </p:pic>
    </p:spTree>
    <p:extLst>
      <p:ext uri="{BB962C8B-B14F-4D97-AF65-F5344CB8AC3E}">
        <p14:creationId xmlns:p14="http://schemas.microsoft.com/office/powerpoint/2010/main" val="9984132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606029"/>
            <a:ext cx="3818752" cy="1200329"/>
          </a:xfrm>
          <a:prstGeom prst="rect">
            <a:avLst/>
          </a:prstGeom>
        </p:spPr>
        <p:txBody>
          <a:bodyPr wrap="square">
            <a:spAutoFit/>
          </a:bodyPr>
          <a:lstStyle/>
          <a:p>
            <a:r>
              <a:rPr lang="th-TH" sz="2400" dirty="0">
                <a:latin typeface="Angsana New" panose="02020603050405020304" pitchFamily="18" charset="-34"/>
                <a:cs typeface="Angsana New" panose="02020603050405020304" pitchFamily="18" charset="-34"/>
              </a:rPr>
              <a:t>การไหว้ซึ่งกันและกันนั้น นิยมปฏิบัติเพื่อความเหมาะสมแก่ชั้น และวัยของบุคคลนั้น ๆ มี ๓ </a:t>
            </a:r>
            <a:r>
              <a:rPr lang="th-TH" sz="2400" dirty="0" smtClean="0">
                <a:latin typeface="Angsana New" panose="02020603050405020304" pitchFamily="18" charset="-34"/>
                <a:cs typeface="Angsana New" panose="02020603050405020304" pitchFamily="18" charset="-34"/>
              </a:rPr>
              <a:t>แบบ คือ</a:t>
            </a:r>
            <a:endParaRPr lang="en-US" sz="2400" dirty="0">
              <a:latin typeface="Angsana New" panose="02020603050405020304" pitchFamily="18" charset="-34"/>
              <a:cs typeface="Angsana New" panose="02020603050405020304" pitchFamily="18" charset="-34"/>
            </a:endParaRPr>
          </a:p>
        </p:txBody>
      </p:sp>
      <p:sp>
        <p:nvSpPr>
          <p:cNvPr id="9" name="Rectangle 8"/>
          <p:cNvSpPr/>
          <p:nvPr/>
        </p:nvSpPr>
        <p:spPr>
          <a:xfrm>
            <a:off x="4914017" y="4753476"/>
            <a:ext cx="293725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http://www.driver-manager.org/wai_sawasdee.htm</a:t>
            </a:r>
          </a:p>
        </p:txBody>
      </p:sp>
      <p:grpSp>
        <p:nvGrpSpPr>
          <p:cNvPr id="16" name="Group 15"/>
          <p:cNvGrpSpPr/>
          <p:nvPr/>
        </p:nvGrpSpPr>
        <p:grpSpPr>
          <a:xfrm>
            <a:off x="288032" y="3923740"/>
            <a:ext cx="5076056" cy="858762"/>
            <a:chOff x="288032" y="3923740"/>
            <a:chExt cx="5076056" cy="858762"/>
          </a:xfrm>
        </p:grpSpPr>
        <p:sp>
          <p:nvSpPr>
            <p:cNvPr id="4" name="Rectangle 3"/>
            <p:cNvSpPr/>
            <p:nvPr/>
          </p:nvSpPr>
          <p:spPr>
            <a:xfrm>
              <a:off x="288032" y="3923740"/>
              <a:ext cx="3851920" cy="461665"/>
            </a:xfrm>
            <a:prstGeom prst="rect">
              <a:avLst/>
            </a:prstGeom>
          </p:spPr>
          <p:txBody>
            <a:bodyPr wrap="square">
              <a:spAutoFit/>
            </a:bodyPr>
            <a:lstStyle/>
            <a:p>
              <a:r>
                <a:rPr lang="th-TH" sz="2400" dirty="0" smtClean="0">
                  <a:latin typeface="Angsana New" panose="02020603050405020304" pitchFamily="18" charset="-34"/>
                  <a:cs typeface="Angsana New" panose="02020603050405020304" pitchFamily="18" charset="-34"/>
                </a:rPr>
                <a:t>๓.  การ</a:t>
              </a:r>
              <a:r>
                <a:rPr lang="th-TH" sz="2400" dirty="0">
                  <a:latin typeface="Angsana New" panose="02020603050405020304" pitchFamily="18" charset="-34"/>
                  <a:cs typeface="Angsana New" panose="02020603050405020304" pitchFamily="18" charset="-34"/>
                </a:rPr>
                <a:t>ไหว้บุคคลผู้มีอายุน้อย</a:t>
              </a:r>
              <a:r>
                <a:rPr lang="th-TH" sz="2400" dirty="0" smtClean="0">
                  <a:latin typeface="Angsana New" panose="02020603050405020304" pitchFamily="18" charset="-34"/>
                  <a:cs typeface="Angsana New" panose="02020603050405020304" pitchFamily="18" charset="-34"/>
                </a:rPr>
                <a:t>กว่า</a:t>
              </a:r>
              <a:endParaRPr lang="th-TH" sz="2400" dirty="0">
                <a:latin typeface="Angsana New" panose="02020603050405020304" pitchFamily="18" charset="-34"/>
                <a:cs typeface="Angsana New" panose="02020603050405020304" pitchFamily="18" charset="-34"/>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813" y="4053329"/>
              <a:ext cx="1884275" cy="729173"/>
            </a:xfrm>
            <a:prstGeom prst="rect">
              <a:avLst/>
            </a:prstGeom>
          </p:spPr>
        </p:pic>
      </p:grpSp>
      <p:grpSp>
        <p:nvGrpSpPr>
          <p:cNvPr id="8" name="Group 7"/>
          <p:cNvGrpSpPr/>
          <p:nvPr/>
        </p:nvGrpSpPr>
        <p:grpSpPr>
          <a:xfrm>
            <a:off x="313334" y="3206815"/>
            <a:ext cx="5050754" cy="716925"/>
            <a:chOff x="313334" y="3206815"/>
            <a:chExt cx="5050754" cy="71692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771" y="3206815"/>
              <a:ext cx="1869317" cy="716925"/>
            </a:xfrm>
            <a:prstGeom prst="rect">
              <a:avLst/>
            </a:prstGeom>
          </p:spPr>
        </p:pic>
        <p:sp>
          <p:nvSpPr>
            <p:cNvPr id="13" name="Rectangle 12"/>
            <p:cNvSpPr/>
            <p:nvPr/>
          </p:nvSpPr>
          <p:spPr>
            <a:xfrm>
              <a:off x="313334" y="3439955"/>
              <a:ext cx="3851920" cy="461665"/>
            </a:xfrm>
            <a:prstGeom prst="rect">
              <a:avLst/>
            </a:prstGeom>
          </p:spPr>
          <p:txBody>
            <a:bodyPr wrap="square">
              <a:spAutoFit/>
            </a:bodyPr>
            <a:lstStyle/>
            <a:p>
              <a:r>
                <a:rPr lang="th-TH" sz="2400" dirty="0" smtClean="0">
                  <a:latin typeface="Angsana New" panose="02020603050405020304" pitchFamily="18" charset="-34"/>
                  <a:cs typeface="Angsana New" panose="02020603050405020304" pitchFamily="18" charset="-34"/>
                </a:rPr>
                <a:t>๒.  การ</a:t>
              </a:r>
              <a:r>
                <a:rPr lang="th-TH" sz="2400" dirty="0">
                  <a:latin typeface="Angsana New" panose="02020603050405020304" pitchFamily="18" charset="-34"/>
                  <a:cs typeface="Angsana New" panose="02020603050405020304" pitchFamily="18" charset="-34"/>
                </a:rPr>
                <a:t>ไหว้บุคคลผู้มีอายุเสมอ</a:t>
              </a:r>
              <a:r>
                <a:rPr lang="th-TH" sz="2400" dirty="0" smtClean="0">
                  <a:latin typeface="Angsana New" panose="02020603050405020304" pitchFamily="18" charset="-34"/>
                  <a:cs typeface="Angsana New" panose="02020603050405020304" pitchFamily="18" charset="-34"/>
                </a:rPr>
                <a:t>กัน</a:t>
              </a:r>
              <a:endParaRPr lang="th-TH" sz="2400" dirty="0">
                <a:latin typeface="Angsana New" panose="02020603050405020304" pitchFamily="18" charset="-34"/>
                <a:cs typeface="Angsana New" panose="02020603050405020304" pitchFamily="18" charset="-34"/>
              </a:endParaRPr>
            </a:p>
          </p:txBody>
        </p:sp>
      </p:grpSp>
      <p:grpSp>
        <p:nvGrpSpPr>
          <p:cNvPr id="7" name="Group 6"/>
          <p:cNvGrpSpPr/>
          <p:nvPr/>
        </p:nvGrpSpPr>
        <p:grpSpPr>
          <a:xfrm>
            <a:off x="360040" y="2370260"/>
            <a:ext cx="5004048" cy="1181078"/>
            <a:chOff x="360040" y="2370260"/>
            <a:chExt cx="5004048" cy="1181078"/>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877" y="2370260"/>
              <a:ext cx="1849211" cy="744875"/>
            </a:xfrm>
            <a:prstGeom prst="rect">
              <a:avLst/>
            </a:prstGeom>
          </p:spPr>
        </p:pic>
        <p:sp>
          <p:nvSpPr>
            <p:cNvPr id="14" name="Rectangle 13"/>
            <p:cNvSpPr/>
            <p:nvPr/>
          </p:nvSpPr>
          <p:spPr>
            <a:xfrm>
              <a:off x="360040" y="2720341"/>
              <a:ext cx="3851920" cy="830997"/>
            </a:xfrm>
            <a:prstGeom prst="rect">
              <a:avLst/>
            </a:prstGeom>
          </p:spPr>
          <p:txBody>
            <a:bodyPr wrap="square">
              <a:spAutoFit/>
            </a:bodyPr>
            <a:lstStyle/>
            <a:p>
              <a:pPr marL="358775" indent="-358775">
                <a:buAutoNum type="thaiNumPeriod"/>
              </a:pPr>
              <a:r>
                <a:rPr lang="th-TH" sz="2400" dirty="0" smtClean="0">
                  <a:latin typeface="Angsana New" panose="02020603050405020304" pitchFamily="18" charset="-34"/>
                  <a:cs typeface="Angsana New" panose="02020603050405020304" pitchFamily="18" charset="-34"/>
                </a:rPr>
                <a:t>การ</a:t>
              </a:r>
              <a:r>
                <a:rPr lang="th-TH" sz="2400" dirty="0">
                  <a:latin typeface="Angsana New" panose="02020603050405020304" pitchFamily="18" charset="-34"/>
                  <a:cs typeface="Angsana New" panose="02020603050405020304" pitchFamily="18" charset="-34"/>
                </a:rPr>
                <a:t>ไหว้บุคคลผู้มีอายุ</a:t>
              </a:r>
              <a:r>
                <a:rPr lang="th-TH" sz="2400" dirty="0" smtClean="0">
                  <a:latin typeface="Angsana New" panose="02020603050405020304" pitchFamily="18" charset="-34"/>
                  <a:cs typeface="Angsana New" panose="02020603050405020304" pitchFamily="18" charset="-34"/>
                </a:rPr>
                <a:t>มากกว่า</a:t>
              </a:r>
            </a:p>
            <a:p>
              <a:pPr indent="358775"/>
              <a:r>
                <a:rPr lang="th-TH" sz="2400" dirty="0" smtClean="0">
                  <a:latin typeface="Angsana New" panose="02020603050405020304" pitchFamily="18" charset="-34"/>
                  <a:cs typeface="Angsana New" panose="02020603050405020304" pitchFamily="18" charset="-34"/>
                </a:rPr>
                <a:t>(เป็นผู้ใหญ่มากกว่า)</a:t>
              </a:r>
              <a:endParaRPr lang="en-US" sz="2400" dirty="0" smtClean="0">
                <a:latin typeface="Angsana New" panose="02020603050405020304" pitchFamily="18" charset="-34"/>
                <a:cs typeface="Angsana New" panose="02020603050405020304" pitchFamily="18" charset="-34"/>
              </a:endParaRPr>
            </a:p>
          </p:txBody>
        </p:sp>
      </p:grpSp>
      <p:grpSp>
        <p:nvGrpSpPr>
          <p:cNvPr id="5" name="Group 4"/>
          <p:cNvGrpSpPr/>
          <p:nvPr/>
        </p:nvGrpSpPr>
        <p:grpSpPr>
          <a:xfrm>
            <a:off x="2699792" y="1082809"/>
            <a:ext cx="4606279" cy="523220"/>
            <a:chOff x="2699792" y="1082809"/>
            <a:chExt cx="4606279" cy="523220"/>
          </a:xfrm>
        </p:grpSpPr>
        <p:sp>
          <p:nvSpPr>
            <p:cNvPr id="2" name="Rectangle 1"/>
            <p:cNvSpPr/>
            <p:nvPr/>
          </p:nvSpPr>
          <p:spPr>
            <a:xfrm>
              <a:off x="2699792" y="1082809"/>
              <a:ext cx="1560042" cy="523220"/>
            </a:xfrm>
            <a:prstGeom prst="rect">
              <a:avLst/>
            </a:prstGeom>
          </p:spPr>
          <p:txBody>
            <a:bodyPr wrap="none">
              <a:spAutoFit/>
            </a:bodyPr>
            <a:lstStyle/>
            <a:p>
              <a:r>
                <a:rPr lang="th-TH" sz="2800" dirty="0">
                  <a:solidFill>
                    <a:srgbClr val="0000FF"/>
                  </a:solidFill>
                  <a:cs typeface="+mj-cs"/>
                </a:rPr>
                <a:t>การไหว้บุคคล</a:t>
              </a:r>
              <a:endParaRPr lang="en-US" sz="2800" dirty="0">
                <a:solidFill>
                  <a:srgbClr val="0000FF"/>
                </a:solidFill>
                <a:cs typeface="+mj-cs"/>
              </a:endParaRPr>
            </a:p>
          </p:txBody>
        </p:sp>
        <p:sp>
          <p:nvSpPr>
            <p:cNvPr id="15" name="Rectangle 14"/>
            <p:cNvSpPr/>
            <p:nvPr/>
          </p:nvSpPr>
          <p:spPr>
            <a:xfrm>
              <a:off x="4247220" y="1082809"/>
              <a:ext cx="3058851" cy="523220"/>
            </a:xfrm>
            <a:prstGeom prst="rect">
              <a:avLst/>
            </a:prstGeom>
          </p:spPr>
          <p:txBody>
            <a:bodyPr wrap="none">
              <a:spAutoFit/>
            </a:bodyPr>
            <a:lstStyle/>
            <a:p>
              <a:r>
                <a:rPr lang="en-US" sz="2800" dirty="0">
                  <a:solidFill>
                    <a:srgbClr val="0000FF"/>
                  </a:solidFill>
                  <a:latin typeface="Angsana New" panose="02020603050405020304" pitchFamily="18" charset="-34"/>
                  <a:cs typeface="Angsana New" panose="02020603050405020304" pitchFamily="18" charset="-34"/>
                </a:rPr>
                <a:t>(</a:t>
              </a:r>
              <a:r>
                <a:rPr lang="en-US" sz="2800" dirty="0" smtClean="0">
                  <a:solidFill>
                    <a:srgbClr val="0000FF"/>
                  </a:solidFill>
                  <a:latin typeface="Angsana New" panose="02020603050405020304" pitchFamily="18" charset="-34"/>
                  <a:cs typeface="Angsana New" panose="02020603050405020304" pitchFamily="18" charset="-34"/>
                </a:rPr>
                <a:t>Respecting different persons)</a:t>
              </a:r>
              <a:endParaRPr lang="en-US" sz="2800" dirty="0">
                <a:solidFill>
                  <a:srgbClr val="0000FF"/>
                </a:solidFill>
                <a:latin typeface="Angsana New" panose="02020603050405020304" pitchFamily="18" charset="-34"/>
                <a:cs typeface="Angsana New" panose="02020603050405020304" pitchFamily="18" charset="-34"/>
              </a:endParaRPr>
            </a:p>
          </p:txBody>
        </p:sp>
      </p:grpSp>
      <p:sp>
        <p:nvSpPr>
          <p:cNvPr id="17" name="Rectangle 16"/>
          <p:cNvSpPr/>
          <p:nvPr/>
        </p:nvSpPr>
        <p:spPr>
          <a:xfrm>
            <a:off x="5364088" y="1606029"/>
            <a:ext cx="3456384" cy="830997"/>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 3 ways to pay respect to different groups of persons, properly.</a:t>
            </a:r>
            <a:endParaRPr lang="en-US" sz="2400" dirty="0">
              <a:latin typeface="Angsana New" panose="02020603050405020304" pitchFamily="18" charset="-34"/>
              <a:cs typeface="Angsana New" panose="02020603050405020304" pitchFamily="18" charset="-34"/>
            </a:endParaRPr>
          </a:p>
        </p:txBody>
      </p:sp>
      <p:grpSp>
        <p:nvGrpSpPr>
          <p:cNvPr id="21" name="Group 20"/>
          <p:cNvGrpSpPr/>
          <p:nvPr/>
        </p:nvGrpSpPr>
        <p:grpSpPr>
          <a:xfrm>
            <a:off x="5652120" y="2674174"/>
            <a:ext cx="3851920" cy="1655385"/>
            <a:chOff x="5652120" y="2674174"/>
            <a:chExt cx="3851920" cy="1655385"/>
          </a:xfrm>
        </p:grpSpPr>
        <p:sp>
          <p:nvSpPr>
            <p:cNvPr id="18" name="Rectangle 17"/>
            <p:cNvSpPr/>
            <p:nvPr/>
          </p:nvSpPr>
          <p:spPr>
            <a:xfrm>
              <a:off x="5658791" y="3867894"/>
              <a:ext cx="2873649" cy="461665"/>
            </a:xfrm>
            <a:prstGeom prst="rect">
              <a:avLst/>
            </a:prstGeom>
          </p:spPr>
          <p:txBody>
            <a:bodyPr wrap="square">
              <a:spAutoFit/>
            </a:bodyPr>
            <a:lstStyle/>
            <a:p>
              <a:r>
                <a:rPr lang="en-US" sz="2400" dirty="0">
                  <a:latin typeface="Angsana New" panose="02020603050405020304" pitchFamily="18" charset="-34"/>
                  <a:cs typeface="Angsana New" panose="02020603050405020304" pitchFamily="18" charset="-34"/>
                </a:rPr>
                <a:t>3</a:t>
              </a:r>
              <a:r>
                <a:rPr lang="th-TH" sz="2400" dirty="0" smtClean="0">
                  <a:latin typeface="Angsana New" panose="02020603050405020304" pitchFamily="18" charset="-34"/>
                  <a:cs typeface="Angsana New" panose="02020603050405020304" pitchFamily="18" charset="-34"/>
                </a:rPr>
                <a:t>.  </a:t>
              </a:r>
              <a:r>
                <a:rPr lang="en-US" sz="2400" dirty="0" smtClean="0">
                  <a:latin typeface="Angsana New" panose="02020603050405020304" pitchFamily="18" charset="-34"/>
                  <a:cs typeface="Angsana New" panose="02020603050405020304" pitchFamily="18" charset="-34"/>
                </a:rPr>
                <a:t>Junior persons.</a:t>
              </a:r>
              <a:endParaRPr lang="th-TH" sz="2400" dirty="0">
                <a:latin typeface="Angsana New" panose="02020603050405020304" pitchFamily="18" charset="-34"/>
                <a:cs typeface="Angsana New" panose="02020603050405020304" pitchFamily="18" charset="-34"/>
              </a:endParaRPr>
            </a:p>
          </p:txBody>
        </p:sp>
        <p:sp>
          <p:nvSpPr>
            <p:cNvPr id="19" name="Rectangle 18"/>
            <p:cNvSpPr/>
            <p:nvPr/>
          </p:nvSpPr>
          <p:spPr>
            <a:xfrm>
              <a:off x="5652120" y="3262213"/>
              <a:ext cx="3851920" cy="461665"/>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2. Persons with same age.</a:t>
              </a:r>
              <a:endParaRPr lang="th-TH" sz="2400" dirty="0">
                <a:latin typeface="Angsana New" panose="02020603050405020304" pitchFamily="18" charset="-34"/>
                <a:cs typeface="Angsana New" panose="02020603050405020304" pitchFamily="18" charset="-34"/>
              </a:endParaRPr>
            </a:p>
          </p:txBody>
        </p:sp>
        <p:sp>
          <p:nvSpPr>
            <p:cNvPr id="20" name="Rectangle 19"/>
            <p:cNvSpPr/>
            <p:nvPr/>
          </p:nvSpPr>
          <p:spPr>
            <a:xfrm>
              <a:off x="5652120" y="2674174"/>
              <a:ext cx="2880320" cy="461665"/>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1. Elder persons.</a:t>
              </a:r>
              <a:endParaRPr lang="th-TH" sz="2400" dirty="0">
                <a:latin typeface="Angsana New" panose="02020603050405020304" pitchFamily="18" charset="-34"/>
                <a:cs typeface="Angsana New" panose="02020603050405020304" pitchFamily="18" charset="-34"/>
              </a:endParaRPr>
            </a:p>
          </p:txBody>
        </p:sp>
      </p:grpSp>
      <p:sp>
        <p:nvSpPr>
          <p:cNvPr id="22" name="TextBox 21"/>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3513123366"/>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3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7"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317997"/>
            <a:ext cx="4612160" cy="461665"/>
          </a:xfrm>
          <a:prstGeom prst="rect">
            <a:avLst/>
          </a:prstGeom>
        </p:spPr>
        <p:txBody>
          <a:bodyPr wrap="none">
            <a:spAutoFit/>
          </a:bodyPr>
          <a:lstStyle/>
          <a:p>
            <a:r>
              <a:rPr lang="th-TH" sz="2400" dirty="0">
                <a:solidFill>
                  <a:srgbClr val="0000FF"/>
                </a:solidFill>
                <a:latin typeface="Angsana New" panose="02020603050405020304" pitchFamily="18" charset="-34"/>
                <a:cs typeface="Angsana New" panose="02020603050405020304" pitchFamily="18" charset="-34"/>
              </a:rPr>
              <a:t>๑.   การไหว้บุคคลผู้มีอายุมากกว่า (เป็นผู้ใหญ่มากกว่า)</a:t>
            </a:r>
          </a:p>
        </p:txBody>
      </p:sp>
      <p:sp>
        <p:nvSpPr>
          <p:cNvPr id="3" name="Rectangle 2"/>
          <p:cNvSpPr/>
          <p:nvPr/>
        </p:nvSpPr>
        <p:spPr>
          <a:xfrm>
            <a:off x="2376414" y="1810745"/>
            <a:ext cx="6516216" cy="830997"/>
          </a:xfrm>
          <a:prstGeom prst="rect">
            <a:avLst/>
          </a:prstGeom>
        </p:spPr>
        <p:txBody>
          <a:bodyPr wrap="square">
            <a:spAutoFit/>
          </a:bodyPr>
          <a:lstStyle/>
          <a:p>
            <a:r>
              <a:rPr lang="th-TH" sz="2400" dirty="0">
                <a:cs typeface="+mj-cs"/>
              </a:rPr>
              <a:t>สำหรับผู้น้อยปฏิบัติต่อผู้ใหญ่ โดยถือหลักมีชาติกำเนิดสูงกว่า มีคุณธรรมความดีได้รับยกย่องให้เป็นผู้ปกครอง บังคับบัญชา และมีอายุแก่กว่าตน</a:t>
            </a:r>
            <a:endParaRPr lang="en-US" sz="2400" dirty="0">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40" y="1847510"/>
            <a:ext cx="1416369" cy="1702075"/>
          </a:xfrm>
          <a:prstGeom prst="rect">
            <a:avLst/>
          </a:prstGeom>
        </p:spPr>
      </p:pic>
      <p:sp>
        <p:nvSpPr>
          <p:cNvPr id="7" name="Rectangle 6"/>
          <p:cNvSpPr/>
          <p:nvPr/>
        </p:nvSpPr>
        <p:spPr>
          <a:xfrm>
            <a:off x="134210" y="3562551"/>
            <a:ext cx="179500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grpSp>
        <p:nvGrpSpPr>
          <p:cNvPr id="4" name="Group 3"/>
          <p:cNvGrpSpPr/>
          <p:nvPr/>
        </p:nvGrpSpPr>
        <p:grpSpPr>
          <a:xfrm>
            <a:off x="2418706" y="2753165"/>
            <a:ext cx="6235381" cy="1578827"/>
            <a:chOff x="2418706" y="2753165"/>
            <a:chExt cx="6235381" cy="1578827"/>
          </a:xfrm>
        </p:grpSpPr>
        <p:sp>
          <p:nvSpPr>
            <p:cNvPr id="8" name="Rectangle 7"/>
            <p:cNvSpPr/>
            <p:nvPr/>
          </p:nvSpPr>
          <p:spPr>
            <a:xfrm>
              <a:off x="2627784" y="2753165"/>
              <a:ext cx="1872208" cy="461665"/>
            </a:xfrm>
            <a:prstGeom prst="rect">
              <a:avLst/>
            </a:prstGeom>
          </p:spPr>
          <p:txBody>
            <a:bodyPr wrap="square">
              <a:spAutoFit/>
            </a:bodyPr>
            <a:lstStyle/>
            <a:p>
              <a:r>
                <a:rPr lang="en-US" sz="2400" dirty="0" smtClean="0">
                  <a:solidFill>
                    <a:srgbClr val="0000FF"/>
                  </a:solidFill>
                  <a:latin typeface="Angsana New" panose="02020603050405020304" pitchFamily="18" charset="-34"/>
                  <a:cs typeface="Angsana New" panose="02020603050405020304" pitchFamily="18" charset="-34"/>
                </a:rPr>
                <a:t>1</a:t>
              </a:r>
              <a:r>
                <a:rPr lang="th-TH" sz="2400" dirty="0" smtClean="0">
                  <a:solidFill>
                    <a:srgbClr val="0000FF"/>
                  </a:solidFill>
                  <a:latin typeface="Angsana New" panose="02020603050405020304" pitchFamily="18" charset="-34"/>
                  <a:cs typeface="Angsana New" panose="02020603050405020304" pitchFamily="18" charset="-34"/>
                </a:rPr>
                <a:t>.  </a:t>
              </a:r>
              <a:r>
                <a:rPr lang="en-US" sz="2400" dirty="0" smtClean="0">
                  <a:solidFill>
                    <a:srgbClr val="0000FF"/>
                  </a:solidFill>
                  <a:latin typeface="Angsana New" panose="02020603050405020304" pitchFamily="18" charset="-34"/>
                  <a:cs typeface="Angsana New" panose="02020603050405020304" pitchFamily="18" charset="-34"/>
                </a:rPr>
                <a:t>Elder </a:t>
              </a:r>
              <a:r>
                <a:rPr lang="en-US" sz="2400" dirty="0">
                  <a:solidFill>
                    <a:srgbClr val="0000FF"/>
                  </a:solidFill>
                  <a:latin typeface="Angsana New" panose="02020603050405020304" pitchFamily="18" charset="-34"/>
                  <a:cs typeface="Angsana New" panose="02020603050405020304" pitchFamily="18" charset="-34"/>
                </a:rPr>
                <a:t>persons</a:t>
              </a:r>
              <a:r>
                <a:rPr lang="en-US" sz="2400" dirty="0" smtClean="0">
                  <a:solidFill>
                    <a:srgbClr val="0000FF"/>
                  </a:solidFill>
                  <a:latin typeface="Angsana New" panose="02020603050405020304" pitchFamily="18" charset="-34"/>
                  <a:cs typeface="Angsana New" panose="02020603050405020304" pitchFamily="18" charset="-34"/>
                </a:rPr>
                <a:t>.</a:t>
              </a:r>
              <a:endParaRPr lang="en-US" sz="2400" dirty="0">
                <a:solidFill>
                  <a:srgbClr val="0000FF"/>
                </a:solidFill>
                <a:latin typeface="Angsana New" panose="02020603050405020304" pitchFamily="18" charset="-34"/>
                <a:cs typeface="Angsana New" panose="02020603050405020304" pitchFamily="18" charset="-34"/>
              </a:endParaRPr>
            </a:p>
          </p:txBody>
        </p:sp>
        <p:sp>
          <p:nvSpPr>
            <p:cNvPr id="9" name="Rectangle 8"/>
            <p:cNvSpPr/>
            <p:nvPr/>
          </p:nvSpPr>
          <p:spPr>
            <a:xfrm>
              <a:off x="2418706" y="3131663"/>
              <a:ext cx="6235381" cy="1200329"/>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Senior and elder persons are respected by junior persons for their native background, working position, and well-honored  performances, in general.</a:t>
              </a:r>
              <a:endParaRPr lang="en-US" sz="2400" dirty="0">
                <a:latin typeface="Angsana New" panose="02020603050405020304" pitchFamily="18" charset="-34"/>
                <a:cs typeface="Angsana New" panose="02020603050405020304" pitchFamily="18" charset="-34"/>
              </a:endParaRPr>
            </a:p>
          </p:txBody>
        </p:sp>
      </p:grpSp>
      <p:sp>
        <p:nvSpPr>
          <p:cNvPr id="10" name="TextBox 9"/>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3513123366"/>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3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85541" y="1253509"/>
            <a:ext cx="5580112" cy="1894305"/>
            <a:chOff x="2799703" y="1253509"/>
            <a:chExt cx="5580112" cy="1894305"/>
          </a:xfrm>
        </p:grpSpPr>
        <p:sp>
          <p:nvSpPr>
            <p:cNvPr id="2" name="Rectangle 1"/>
            <p:cNvSpPr/>
            <p:nvPr/>
          </p:nvSpPr>
          <p:spPr>
            <a:xfrm>
              <a:off x="3059832" y="1253509"/>
              <a:ext cx="4612160" cy="461665"/>
            </a:xfrm>
            <a:prstGeom prst="rect">
              <a:avLst/>
            </a:prstGeom>
          </p:spPr>
          <p:txBody>
            <a:bodyPr wrap="none">
              <a:spAutoFit/>
            </a:bodyPr>
            <a:lstStyle/>
            <a:p>
              <a:r>
                <a:rPr lang="th-TH" sz="2400" dirty="0">
                  <a:solidFill>
                    <a:srgbClr val="0000FF"/>
                  </a:solidFill>
                  <a:latin typeface="Angsana New" panose="02020603050405020304" pitchFamily="18" charset="-34"/>
                  <a:cs typeface="Angsana New" panose="02020603050405020304" pitchFamily="18" charset="-34"/>
                </a:rPr>
                <a:t>๑.   การไหว้บุคคลผู้มีอายุมากกว่า (เป็นผู้ใหญ่มากกว่า)</a:t>
              </a:r>
            </a:p>
          </p:txBody>
        </p:sp>
        <p:sp>
          <p:nvSpPr>
            <p:cNvPr id="4" name="Rectangle 3"/>
            <p:cNvSpPr/>
            <p:nvPr/>
          </p:nvSpPr>
          <p:spPr>
            <a:xfrm>
              <a:off x="2799703" y="1947485"/>
              <a:ext cx="5580112" cy="1200329"/>
            </a:xfrm>
            <a:prstGeom prst="rect">
              <a:avLst/>
            </a:prstGeom>
          </p:spPr>
          <p:txBody>
            <a:bodyPr wrap="square">
              <a:spAutoFit/>
            </a:bodyPr>
            <a:lstStyle/>
            <a:p>
              <a:r>
                <a:rPr lang="th-TH" sz="2400" dirty="0">
                  <a:latin typeface="Angsana New" panose="02020603050405020304" pitchFamily="18" charset="-34"/>
                  <a:cs typeface="Angsana New" panose="02020603050405020304" pitchFamily="18" charset="-34"/>
                </a:rPr>
                <a:t>การไหว้นิยมยกกระพุ่มมือขึ้นไหว้ ให้ปลายนิ้วชี้อยู่ระหว่างคิ้ว นิ้วหัวแม่มือทั้งสองอยู่บนดั้งจมูกพร้อม กับก้มศรีษะน้อมตัวลงพองาม สายตามองดูท่านด้วยความเคารพอ่อนน้อมถ่อมตน</a:t>
              </a:r>
              <a:endParaRPr lang="en-US" sz="2400" dirty="0">
                <a:latin typeface="Angsana New" panose="02020603050405020304" pitchFamily="18" charset="-34"/>
                <a:cs typeface="Angsana New" panose="02020603050405020304" pitchFamily="18" charset="-34"/>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45" y="1715174"/>
            <a:ext cx="1416369" cy="1702075"/>
          </a:xfrm>
          <a:prstGeom prst="rect">
            <a:avLst/>
          </a:prstGeom>
        </p:spPr>
      </p:pic>
      <p:sp>
        <p:nvSpPr>
          <p:cNvPr id="7" name="Rectangle 6"/>
          <p:cNvSpPr/>
          <p:nvPr/>
        </p:nvSpPr>
        <p:spPr>
          <a:xfrm>
            <a:off x="323527" y="3562551"/>
            <a:ext cx="179500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sp>
        <p:nvSpPr>
          <p:cNvPr id="8" name="Rectangle 7"/>
          <p:cNvSpPr/>
          <p:nvPr/>
        </p:nvSpPr>
        <p:spPr>
          <a:xfrm>
            <a:off x="2808944" y="3363838"/>
            <a:ext cx="5580112" cy="1200329"/>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a:t>
            </a:r>
            <a:r>
              <a:rPr lang="en-US" sz="2400" dirty="0" err="1" smtClean="0">
                <a:latin typeface="Angsana New" panose="02020603050405020304" pitchFamily="18" charset="-34"/>
                <a:cs typeface="Angsana New" panose="02020603050405020304" pitchFamily="18" charset="-34"/>
              </a:rPr>
              <a:t>Wai</a:t>
            </a:r>
            <a:r>
              <a:rPr lang="en-US" sz="2400" dirty="0" smtClean="0">
                <a:latin typeface="Angsana New" panose="02020603050405020304" pitchFamily="18" charset="-34"/>
                <a:cs typeface="Angsana New" panose="02020603050405020304" pitchFamily="18" charset="-34"/>
              </a:rPr>
              <a:t>” by putting hands up together with fingers between eyebrows  and thumbs on nose tips, bowing gently and humbly  looking at the person with </a:t>
            </a:r>
            <a:r>
              <a:rPr lang="en-US" sz="2400" dirty="0" err="1" smtClean="0">
                <a:latin typeface="Angsana New" panose="02020603050405020304" pitchFamily="18" charset="-34"/>
                <a:cs typeface="Angsana New" panose="02020603050405020304" pitchFamily="18" charset="-34"/>
              </a:rPr>
              <a:t>polieness</a:t>
            </a:r>
            <a:r>
              <a:rPr lang="en-US" sz="2400" dirty="0" smtClean="0">
                <a:latin typeface="Angsana New" panose="02020603050405020304" pitchFamily="18" charset="-34"/>
                <a:cs typeface="Angsana New" panose="02020603050405020304" pitchFamily="18" charset="-34"/>
              </a:rPr>
              <a:t>.</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938808300"/>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90437"/>
            <a:ext cx="1816730" cy="1866503"/>
          </a:xfrm>
          <a:prstGeom prst="rect">
            <a:avLst/>
          </a:prstGeom>
        </p:spPr>
      </p:pic>
      <p:sp>
        <p:nvSpPr>
          <p:cNvPr id="3" name="Rectangle 2"/>
          <p:cNvSpPr/>
          <p:nvPr/>
        </p:nvSpPr>
        <p:spPr>
          <a:xfrm>
            <a:off x="407272" y="3694461"/>
            <a:ext cx="179500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grpSp>
        <p:nvGrpSpPr>
          <p:cNvPr id="8" name="Group 7"/>
          <p:cNvGrpSpPr/>
          <p:nvPr/>
        </p:nvGrpSpPr>
        <p:grpSpPr>
          <a:xfrm>
            <a:off x="2888409" y="1243990"/>
            <a:ext cx="5328592" cy="1746776"/>
            <a:chOff x="3275856" y="1243990"/>
            <a:chExt cx="5328592" cy="1746776"/>
          </a:xfrm>
        </p:grpSpPr>
        <p:sp>
          <p:nvSpPr>
            <p:cNvPr id="4" name="Rectangle 3"/>
            <p:cNvSpPr/>
            <p:nvPr/>
          </p:nvSpPr>
          <p:spPr>
            <a:xfrm>
              <a:off x="3275856" y="1790437"/>
              <a:ext cx="5328592" cy="1200329"/>
            </a:xfrm>
            <a:prstGeom prst="rect">
              <a:avLst/>
            </a:prstGeom>
          </p:spPr>
          <p:txBody>
            <a:bodyPr wrap="square">
              <a:spAutoFit/>
            </a:bodyPr>
            <a:lstStyle/>
            <a:p>
              <a:r>
                <a:rPr lang="th-TH" sz="2400" dirty="0">
                  <a:cs typeface="+mj-cs"/>
                </a:rPr>
                <a:t> </a:t>
              </a:r>
              <a:r>
                <a:rPr lang="th-TH" sz="2400" dirty="0" smtClean="0">
                  <a:cs typeface="+mj-cs"/>
                </a:rPr>
                <a:t>        นิยม</a:t>
              </a:r>
              <a:r>
                <a:rPr lang="th-TH" sz="2400" dirty="0">
                  <a:cs typeface="+mj-cs"/>
                </a:rPr>
                <a:t>ยกมือกระพุ่มขึ้นไหว้ ให้ปลาย</a:t>
              </a:r>
              <a:r>
                <a:rPr lang="th-TH" sz="2400" dirty="0" smtClean="0">
                  <a:cs typeface="+mj-cs"/>
                </a:rPr>
                <a:t>นิ้วชี้</a:t>
              </a:r>
              <a:r>
                <a:rPr lang="th-TH" sz="2400" dirty="0">
                  <a:cs typeface="+mj-cs"/>
                </a:rPr>
                <a:t>อยู่ที่ดั้งจมูก นิ้วหัวแม่มือทั้งสองอยู่ที่คางก้มศรีษะ เล็กน้อยสายตามองกันและกันด้วยความหวังดีปราถนาดีต่อ</a:t>
              </a:r>
              <a:r>
                <a:rPr lang="th-TH" sz="2400" dirty="0" smtClean="0">
                  <a:cs typeface="+mj-cs"/>
                </a:rPr>
                <a:t>กัน</a:t>
              </a:r>
              <a:endParaRPr lang="th-TH" sz="2400" dirty="0">
                <a:cs typeface="+mj-cs"/>
              </a:endParaRPr>
            </a:p>
          </p:txBody>
        </p:sp>
        <p:sp>
          <p:nvSpPr>
            <p:cNvPr id="5" name="Rectangle 4"/>
            <p:cNvSpPr/>
            <p:nvPr/>
          </p:nvSpPr>
          <p:spPr>
            <a:xfrm>
              <a:off x="3434439" y="1243990"/>
              <a:ext cx="3851920" cy="461665"/>
            </a:xfrm>
            <a:prstGeom prst="rect">
              <a:avLst/>
            </a:prstGeom>
          </p:spPr>
          <p:txBody>
            <a:bodyPr wrap="square">
              <a:spAutoFit/>
            </a:bodyPr>
            <a:lstStyle/>
            <a:p>
              <a:r>
                <a:rPr lang="th-TH" sz="2400" dirty="0" smtClean="0">
                  <a:latin typeface="Angsana New" panose="02020603050405020304" pitchFamily="18" charset="-34"/>
                  <a:cs typeface="Angsana New" panose="02020603050405020304" pitchFamily="18" charset="-34"/>
                </a:rPr>
                <a:t>๒.  การ</a:t>
              </a:r>
              <a:r>
                <a:rPr lang="th-TH" sz="2400" dirty="0">
                  <a:latin typeface="Angsana New" panose="02020603050405020304" pitchFamily="18" charset="-34"/>
                  <a:cs typeface="Angsana New" panose="02020603050405020304" pitchFamily="18" charset="-34"/>
                </a:rPr>
                <a:t>ไหว้บุคคลผู้มีอายุเสมอ</a:t>
              </a:r>
              <a:r>
                <a:rPr lang="th-TH" sz="2400" dirty="0" smtClean="0">
                  <a:latin typeface="Angsana New" panose="02020603050405020304" pitchFamily="18" charset="-34"/>
                  <a:cs typeface="Angsana New" panose="02020603050405020304" pitchFamily="18" charset="-34"/>
                </a:rPr>
                <a:t>กัน</a:t>
              </a:r>
              <a:endParaRPr lang="th-TH" sz="2400" dirty="0">
                <a:latin typeface="Angsana New" panose="02020603050405020304" pitchFamily="18" charset="-34"/>
                <a:cs typeface="Angsana New" panose="02020603050405020304" pitchFamily="18" charset="-34"/>
              </a:endParaRPr>
            </a:p>
          </p:txBody>
        </p:sp>
      </p:grpSp>
      <p:grpSp>
        <p:nvGrpSpPr>
          <p:cNvPr id="9" name="Group 8"/>
          <p:cNvGrpSpPr/>
          <p:nvPr/>
        </p:nvGrpSpPr>
        <p:grpSpPr>
          <a:xfrm>
            <a:off x="2811760" y="2990766"/>
            <a:ext cx="5328592" cy="1261120"/>
            <a:chOff x="3131840" y="3221747"/>
            <a:chExt cx="5328592" cy="1261120"/>
          </a:xfrm>
        </p:grpSpPr>
        <p:sp>
          <p:nvSpPr>
            <p:cNvPr id="6" name="Rectangle 5"/>
            <p:cNvSpPr/>
            <p:nvPr/>
          </p:nvSpPr>
          <p:spPr>
            <a:xfrm>
              <a:off x="3131840" y="3651870"/>
              <a:ext cx="5328592" cy="830997"/>
            </a:xfrm>
            <a:prstGeom prst="rect">
              <a:avLst/>
            </a:prstGeom>
          </p:spPr>
          <p:txBody>
            <a:bodyPr wrap="square">
              <a:spAutoFit/>
            </a:bodyPr>
            <a:lstStyle/>
            <a:p>
              <a:r>
                <a:rPr lang="th-TH" sz="2400" dirty="0">
                  <a:latin typeface="Angsana New" panose="02020603050405020304" pitchFamily="18" charset="-34"/>
                  <a:cs typeface="Angsana New" panose="02020603050405020304" pitchFamily="18" charset="-34"/>
                </a:rPr>
                <a:t> </a:t>
              </a:r>
              <a:r>
                <a:rPr lang="th-TH" sz="2400" dirty="0" smtClean="0">
                  <a:latin typeface="Angsana New" panose="02020603050405020304" pitchFamily="18" charset="-34"/>
                  <a:cs typeface="Angsana New" panose="02020603050405020304" pitchFamily="18" charset="-34"/>
                </a:rPr>
                <a:t>        </a:t>
              </a:r>
              <a:r>
                <a:rPr lang="en-US" sz="2400" dirty="0" smtClean="0">
                  <a:latin typeface="Angsana New" panose="02020603050405020304" pitchFamily="18" charset="-34"/>
                  <a:cs typeface="Angsana New" panose="02020603050405020304" pitchFamily="18" charset="-34"/>
                </a:rPr>
                <a:t>Hands together with end of fingers at nose tip, thumbs at chin level, bow and look at each other friendly.</a:t>
              </a:r>
              <a:endParaRPr lang="th-TH" sz="2400" dirty="0">
                <a:latin typeface="Angsana New" panose="02020603050405020304" pitchFamily="18" charset="-34"/>
                <a:cs typeface="Angsana New" panose="02020603050405020304" pitchFamily="18" charset="-34"/>
              </a:endParaRPr>
            </a:p>
          </p:txBody>
        </p:sp>
        <p:sp>
          <p:nvSpPr>
            <p:cNvPr id="7" name="Rectangle 6"/>
            <p:cNvSpPr/>
            <p:nvPr/>
          </p:nvSpPr>
          <p:spPr>
            <a:xfrm>
              <a:off x="3374578" y="3221747"/>
              <a:ext cx="3851920" cy="461665"/>
            </a:xfrm>
            <a:prstGeom prst="rect">
              <a:avLst/>
            </a:prstGeom>
          </p:spPr>
          <p:txBody>
            <a:bodyPr wrap="square">
              <a:spAutoFit/>
            </a:bodyPr>
            <a:lstStyle/>
            <a:p>
              <a:r>
                <a:rPr lang="en-US" sz="2400" dirty="0" smtClean="0">
                  <a:solidFill>
                    <a:srgbClr val="0000FF"/>
                  </a:solidFill>
                  <a:latin typeface="Angsana New" panose="02020603050405020304" pitchFamily="18" charset="-34"/>
                  <a:cs typeface="Angsana New" panose="02020603050405020304" pitchFamily="18" charset="-34"/>
                </a:rPr>
                <a:t>2</a:t>
              </a:r>
              <a:r>
                <a:rPr lang="th-TH" sz="2400" dirty="0" smtClean="0">
                  <a:solidFill>
                    <a:srgbClr val="0000FF"/>
                  </a:solidFill>
                  <a:latin typeface="Angsana New" panose="02020603050405020304" pitchFamily="18" charset="-34"/>
                  <a:cs typeface="Angsana New" panose="02020603050405020304" pitchFamily="18" charset="-34"/>
                </a:rPr>
                <a:t>.  </a:t>
              </a:r>
              <a:r>
                <a:rPr lang="en-US" sz="2400" dirty="0" smtClean="0">
                  <a:solidFill>
                    <a:srgbClr val="0000FF"/>
                  </a:solidFill>
                  <a:latin typeface="Angsana New" panose="02020603050405020304" pitchFamily="18" charset="-34"/>
                  <a:cs typeface="Angsana New" panose="02020603050405020304" pitchFamily="18" charset="-34"/>
                </a:rPr>
                <a:t>Persons with same age</a:t>
              </a:r>
              <a:endParaRPr lang="th-TH" sz="2400" dirty="0">
                <a:solidFill>
                  <a:srgbClr val="0000FF"/>
                </a:solidFill>
                <a:latin typeface="Angsana New" panose="02020603050405020304" pitchFamily="18" charset="-34"/>
                <a:cs typeface="Angsana New" panose="02020603050405020304" pitchFamily="18" charset="-34"/>
              </a:endParaRP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65" y="3898473"/>
            <a:ext cx="853647" cy="113819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3845" y="3898473"/>
            <a:ext cx="767820" cy="1137693"/>
          </a:xfrm>
          <a:prstGeom prst="rect">
            <a:avLst/>
          </a:prstGeom>
        </p:spPr>
      </p:pic>
    </p:spTree>
    <p:extLst>
      <p:ext uri="{BB962C8B-B14F-4D97-AF65-F5344CB8AC3E}">
        <p14:creationId xmlns:p14="http://schemas.microsoft.com/office/powerpoint/2010/main" val="3513123366"/>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59832" y="1279107"/>
            <a:ext cx="5688632" cy="1661995"/>
            <a:chOff x="3059832" y="1279107"/>
            <a:chExt cx="5688632" cy="1661995"/>
          </a:xfrm>
        </p:grpSpPr>
        <p:sp>
          <p:nvSpPr>
            <p:cNvPr id="2" name="Rectangle 1"/>
            <p:cNvSpPr/>
            <p:nvPr/>
          </p:nvSpPr>
          <p:spPr>
            <a:xfrm>
              <a:off x="3152152" y="1279107"/>
              <a:ext cx="3851920" cy="461665"/>
            </a:xfrm>
            <a:prstGeom prst="rect">
              <a:avLst/>
            </a:prstGeom>
          </p:spPr>
          <p:txBody>
            <a:bodyPr wrap="square">
              <a:spAutoFit/>
            </a:bodyPr>
            <a:lstStyle/>
            <a:p>
              <a:r>
                <a:rPr lang="th-TH" sz="2400" dirty="0" smtClean="0">
                  <a:solidFill>
                    <a:srgbClr val="0000FF"/>
                  </a:solidFill>
                  <a:latin typeface="Angsana New" panose="02020603050405020304" pitchFamily="18" charset="-34"/>
                  <a:cs typeface="Angsana New" panose="02020603050405020304" pitchFamily="18" charset="-34"/>
                </a:rPr>
                <a:t>๓.  การ</a:t>
              </a:r>
              <a:r>
                <a:rPr lang="th-TH" sz="2400" dirty="0">
                  <a:solidFill>
                    <a:srgbClr val="0000FF"/>
                  </a:solidFill>
                  <a:latin typeface="Angsana New" panose="02020603050405020304" pitchFamily="18" charset="-34"/>
                  <a:cs typeface="Angsana New" panose="02020603050405020304" pitchFamily="18" charset="-34"/>
                </a:rPr>
                <a:t>ไหว้บุคคลผู้มีอายุน้อย</a:t>
              </a:r>
              <a:r>
                <a:rPr lang="th-TH" sz="2400" dirty="0" smtClean="0">
                  <a:solidFill>
                    <a:srgbClr val="0000FF"/>
                  </a:solidFill>
                  <a:latin typeface="Angsana New" panose="02020603050405020304" pitchFamily="18" charset="-34"/>
                  <a:cs typeface="Angsana New" panose="02020603050405020304" pitchFamily="18" charset="-34"/>
                </a:rPr>
                <a:t>กว่า</a:t>
              </a:r>
              <a:endParaRPr lang="th-TH" sz="2400" dirty="0">
                <a:solidFill>
                  <a:srgbClr val="0000FF"/>
                </a:solidFill>
                <a:latin typeface="Angsana New" panose="02020603050405020304" pitchFamily="18" charset="-34"/>
                <a:cs typeface="Angsana New" panose="02020603050405020304" pitchFamily="18" charset="-34"/>
              </a:endParaRPr>
            </a:p>
          </p:txBody>
        </p:sp>
        <p:sp>
          <p:nvSpPr>
            <p:cNvPr id="3" name="Rectangle 2"/>
            <p:cNvSpPr/>
            <p:nvPr/>
          </p:nvSpPr>
          <p:spPr>
            <a:xfrm>
              <a:off x="3059832" y="1740773"/>
              <a:ext cx="5688632" cy="1200329"/>
            </a:xfrm>
            <a:prstGeom prst="rect">
              <a:avLst/>
            </a:prstGeom>
          </p:spPr>
          <p:txBody>
            <a:bodyPr wrap="square">
              <a:spAutoFit/>
            </a:bodyPr>
            <a:lstStyle/>
            <a:p>
              <a:r>
                <a:rPr lang="th-TH" sz="2400" dirty="0" smtClean="0">
                  <a:latin typeface="Angsana New" panose="02020603050405020304" pitchFamily="18" charset="-34"/>
                  <a:cs typeface="Angsana New" panose="02020603050405020304" pitchFamily="18" charset="-34"/>
                </a:rPr>
                <a:t>      สำหรับ</a:t>
              </a:r>
              <a:r>
                <a:rPr lang="th-TH" sz="2400" dirty="0">
                  <a:latin typeface="Angsana New" panose="02020603050405020304" pitchFamily="18" charset="-34"/>
                  <a:cs typeface="Angsana New" panose="02020603050405020304" pitchFamily="18" charset="-34"/>
                </a:rPr>
                <a:t>ผู้ใหญ่รับไหว้ผู้น้อย นิยมยกกระพุ่มมือขึ้นประนมอยู่ระหว่างอกหรือที่หน้าให้ปลาย นิ้วชี้อยู่ที่ตั้งจมูกปลายนิ้วอยู่ที่ดั้งจมูกปลายนิ้วหัวแม่ มืออยู่ที่คางสายตามองดูผู้ไหว้ ด้วยความปราถนาดี</a:t>
              </a:r>
              <a:endParaRPr lang="en-US" sz="2400" dirty="0">
                <a:latin typeface="Angsana New" panose="02020603050405020304" pitchFamily="18" charset="-34"/>
                <a:cs typeface="Angsana New" panose="02020603050405020304" pitchFamily="18" charset="-34"/>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28393"/>
            <a:ext cx="1857375" cy="1714500"/>
          </a:xfrm>
          <a:prstGeom prst="rect">
            <a:avLst/>
          </a:prstGeom>
        </p:spPr>
      </p:pic>
      <p:sp>
        <p:nvSpPr>
          <p:cNvPr id="5" name="Rectangle 4"/>
          <p:cNvSpPr/>
          <p:nvPr/>
        </p:nvSpPr>
        <p:spPr>
          <a:xfrm>
            <a:off x="845405" y="3770562"/>
            <a:ext cx="1795004" cy="338554"/>
          </a:xfrm>
          <a:prstGeom prst="rect">
            <a:avLst/>
          </a:prstGeom>
        </p:spPr>
        <p:txBody>
          <a:bodyPr wrap="square">
            <a:spAutoFit/>
          </a:bodyPr>
          <a:lstStyle/>
          <a:p>
            <a:r>
              <a:rPr lang="en-US" sz="1600" dirty="0">
                <a:latin typeface="Angsana New" panose="02020603050405020304" pitchFamily="18" charset="-34"/>
                <a:cs typeface="Angsana New" panose="02020603050405020304" pitchFamily="18" charset="-34"/>
              </a:rPr>
              <a:t>http</a:t>
            </a:r>
            <a:r>
              <a:rPr lang="en-US" sz="1600" dirty="0" smtClean="0">
                <a:latin typeface="Angsana New" panose="02020603050405020304" pitchFamily="18" charset="-34"/>
                <a:cs typeface="Angsana New" panose="02020603050405020304" pitchFamily="18" charset="-34"/>
              </a:rPr>
              <a:t>://www.kalyanamitra.org</a:t>
            </a:r>
            <a:endParaRPr lang="en-US" sz="1600" dirty="0">
              <a:latin typeface="Angsana New" panose="02020603050405020304" pitchFamily="18" charset="-34"/>
              <a:cs typeface="Angsana New" panose="02020603050405020304" pitchFamily="18" charset="-34"/>
            </a:endParaRPr>
          </a:p>
        </p:txBody>
      </p:sp>
      <p:grpSp>
        <p:nvGrpSpPr>
          <p:cNvPr id="9" name="Group 8"/>
          <p:cNvGrpSpPr/>
          <p:nvPr/>
        </p:nvGrpSpPr>
        <p:grpSpPr>
          <a:xfrm>
            <a:off x="3131840" y="3030161"/>
            <a:ext cx="5400600" cy="1642255"/>
            <a:chOff x="3131840" y="3030161"/>
            <a:chExt cx="5400600" cy="1642255"/>
          </a:xfrm>
        </p:grpSpPr>
        <p:sp>
          <p:nvSpPr>
            <p:cNvPr id="6" name="Rectangle 5"/>
            <p:cNvSpPr/>
            <p:nvPr/>
          </p:nvSpPr>
          <p:spPr>
            <a:xfrm>
              <a:off x="3131840" y="3030161"/>
              <a:ext cx="3851920" cy="461665"/>
            </a:xfrm>
            <a:prstGeom prst="rect">
              <a:avLst/>
            </a:prstGeom>
          </p:spPr>
          <p:txBody>
            <a:bodyPr wrap="square">
              <a:spAutoFit/>
            </a:bodyPr>
            <a:lstStyle/>
            <a:p>
              <a:r>
                <a:rPr lang="en-US" sz="2400" dirty="0" smtClean="0">
                  <a:solidFill>
                    <a:srgbClr val="0000FF"/>
                  </a:solidFill>
                  <a:latin typeface="Angsana New" panose="02020603050405020304" pitchFamily="18" charset="-34"/>
                  <a:cs typeface="Angsana New" panose="02020603050405020304" pitchFamily="18" charset="-34"/>
                </a:rPr>
                <a:t>3</a:t>
              </a:r>
              <a:r>
                <a:rPr lang="th-TH" sz="2400" dirty="0" smtClean="0">
                  <a:solidFill>
                    <a:srgbClr val="0000FF"/>
                  </a:solidFill>
                  <a:latin typeface="Angsana New" panose="02020603050405020304" pitchFamily="18" charset="-34"/>
                  <a:cs typeface="Angsana New" panose="02020603050405020304" pitchFamily="18" charset="-34"/>
                </a:rPr>
                <a:t>.  </a:t>
              </a:r>
              <a:r>
                <a:rPr lang="en-US" sz="2400" dirty="0" smtClean="0">
                  <a:solidFill>
                    <a:srgbClr val="0000FF"/>
                  </a:solidFill>
                  <a:latin typeface="Angsana New" panose="02020603050405020304" pitchFamily="18" charset="-34"/>
                  <a:cs typeface="Angsana New" panose="02020603050405020304" pitchFamily="18" charset="-34"/>
                </a:rPr>
                <a:t>Junior persons.</a:t>
              </a:r>
              <a:endParaRPr lang="th-TH" sz="2400" dirty="0">
                <a:solidFill>
                  <a:srgbClr val="0000FF"/>
                </a:solidFill>
                <a:latin typeface="Angsana New" panose="02020603050405020304" pitchFamily="18" charset="-34"/>
                <a:cs typeface="Angsana New" panose="02020603050405020304" pitchFamily="18" charset="-34"/>
              </a:endParaRPr>
            </a:p>
          </p:txBody>
        </p:sp>
        <p:sp>
          <p:nvSpPr>
            <p:cNvPr id="7" name="Rectangle 6"/>
            <p:cNvSpPr/>
            <p:nvPr/>
          </p:nvSpPr>
          <p:spPr>
            <a:xfrm>
              <a:off x="3131840" y="3472087"/>
              <a:ext cx="5400600" cy="1200329"/>
            </a:xfrm>
            <a:prstGeom prst="rect">
              <a:avLst/>
            </a:prstGeom>
          </p:spPr>
          <p:txBody>
            <a:bodyPr wrap="square">
              <a:spAutoFit/>
            </a:bodyPr>
            <a:lstStyle/>
            <a:p>
              <a:r>
                <a:rPr lang="th-TH" sz="2400" dirty="0" smtClean="0">
                  <a:latin typeface="Angsana New" panose="02020603050405020304" pitchFamily="18" charset="-34"/>
                  <a:cs typeface="Angsana New" panose="02020603050405020304" pitchFamily="18" charset="-34"/>
                </a:rPr>
                <a:t>      </a:t>
              </a:r>
              <a:r>
                <a:rPr lang="en-US" sz="2400" dirty="0" smtClean="0">
                  <a:latin typeface="Angsana New" panose="02020603050405020304" pitchFamily="18" charset="-34"/>
                  <a:cs typeface="Angsana New" panose="02020603050405020304" pitchFamily="18" charset="-34"/>
                </a:rPr>
                <a:t>For the elder persons when greeted by the junior persons, in return, one puts hands at the heart level, fingers at nose tip with thumbs at the chin level and look at the person kindly.</a:t>
              </a:r>
              <a:endParaRPr lang="en-US" sz="2400" dirty="0">
                <a:latin typeface="Angsana New" panose="02020603050405020304" pitchFamily="18" charset="-34"/>
                <a:cs typeface="Angsana New" panose="02020603050405020304" pitchFamily="18" charset="-34"/>
              </a:endParaRPr>
            </a:p>
          </p:txBody>
        </p:sp>
      </p:grpSp>
      <p:sp>
        <p:nvSpPr>
          <p:cNvPr id="10" name="TextBox 9"/>
          <p:cNvSpPr txBox="1"/>
          <p:nvPr/>
        </p:nvSpPr>
        <p:spPr>
          <a:xfrm>
            <a:off x="8028384" y="4587974"/>
            <a:ext cx="1008112" cy="369332"/>
          </a:xfrm>
          <a:prstGeom prst="rect">
            <a:avLst/>
          </a:prstGeom>
          <a:noFill/>
        </p:spPr>
        <p:txBody>
          <a:bodyPr wrap="square" rtlCol="0">
            <a:spAutoFit/>
          </a:bodyPr>
          <a:lstStyle/>
          <a:p>
            <a:r>
              <a:rPr lang="th-TH" dirty="0" err="1" smtClean="0">
                <a:solidFill>
                  <a:srgbClr val="FFC000"/>
                </a:solidFill>
              </a:rPr>
              <a:t>ชลอ</a:t>
            </a:r>
            <a:r>
              <a:rPr lang="th-TH" dirty="0" smtClean="0">
                <a:solidFill>
                  <a:srgbClr val="FFC000"/>
                </a:solidFill>
              </a:rPr>
              <a:t>อ่าน</a:t>
            </a:r>
            <a:endParaRPr lang="th-TH" dirty="0">
              <a:solidFill>
                <a:srgbClr val="FFC000"/>
              </a:solidFill>
            </a:endParaRPr>
          </a:p>
        </p:txBody>
      </p:sp>
    </p:spTree>
    <p:extLst>
      <p:ext uri="{BB962C8B-B14F-4D97-AF65-F5344CB8AC3E}">
        <p14:creationId xmlns:p14="http://schemas.microsoft.com/office/powerpoint/2010/main" val="3114707575"/>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7025" y="1237362"/>
            <a:ext cx="2036135" cy="954107"/>
          </a:xfrm>
          <a:prstGeom prst="rect">
            <a:avLst/>
          </a:prstGeom>
        </p:spPr>
        <p:txBody>
          <a:bodyPr wrap="none">
            <a:spAutoFit/>
          </a:bodyPr>
          <a:lstStyle/>
          <a:p>
            <a:pPr algn="ctr"/>
            <a:r>
              <a:rPr lang="th-TH" sz="2800" b="1" dirty="0">
                <a:solidFill>
                  <a:srgbClr val="0000FF"/>
                </a:solidFill>
                <a:latin typeface="Angsana New" panose="02020603050405020304" pitchFamily="18" charset="-34"/>
                <a:cs typeface="Angsana New" panose="02020603050405020304" pitchFamily="18" charset="-34"/>
              </a:rPr>
              <a:t>การกราบ (อภิวาท</a:t>
            </a:r>
            <a:r>
              <a:rPr lang="th-TH" sz="2800" b="1" dirty="0" smtClean="0">
                <a:solidFill>
                  <a:srgbClr val="0000FF"/>
                </a:solidFill>
                <a:latin typeface="Angsana New" panose="02020603050405020304" pitchFamily="18" charset="-34"/>
                <a:cs typeface="Angsana New" panose="02020603050405020304" pitchFamily="18" charset="-34"/>
              </a:rPr>
              <a:t>)</a:t>
            </a:r>
            <a:r>
              <a:rPr lang="en-US" sz="2800" b="1" dirty="0">
                <a:solidFill>
                  <a:srgbClr val="0000FF"/>
                </a:solidFill>
                <a:latin typeface="Angsana New" panose="02020603050405020304" pitchFamily="18" charset="-34"/>
                <a:cs typeface="Angsana New" panose="02020603050405020304" pitchFamily="18" charset="-34"/>
              </a:rPr>
              <a:t> </a:t>
            </a:r>
            <a:endParaRPr lang="th-TH" sz="2800" b="1" dirty="0" smtClean="0">
              <a:solidFill>
                <a:srgbClr val="0000FF"/>
              </a:solidFill>
              <a:latin typeface="Angsana New" panose="02020603050405020304" pitchFamily="18" charset="-34"/>
              <a:cs typeface="Angsana New" panose="02020603050405020304" pitchFamily="18" charset="-34"/>
            </a:endParaRPr>
          </a:p>
          <a:p>
            <a:pPr algn="ctr"/>
            <a:r>
              <a:rPr lang="en-US" sz="2800" b="1" dirty="0" err="1" smtClean="0">
                <a:solidFill>
                  <a:srgbClr val="0000FF"/>
                </a:solidFill>
                <a:latin typeface="Angsana New" panose="02020603050405020304" pitchFamily="18" charset="-34"/>
                <a:cs typeface="Angsana New" panose="02020603050405020304" pitchFamily="18" charset="-34"/>
              </a:rPr>
              <a:t>Kraab</a:t>
            </a:r>
            <a:r>
              <a:rPr lang="en-US" sz="2800" b="1" dirty="0" smtClean="0">
                <a:solidFill>
                  <a:srgbClr val="0000FF"/>
                </a:solidFill>
                <a:latin typeface="Angsana New" panose="02020603050405020304" pitchFamily="18" charset="-34"/>
                <a:cs typeface="Angsana New" panose="02020603050405020304" pitchFamily="18" charset="-34"/>
              </a:rPr>
              <a:t> </a:t>
            </a:r>
            <a:r>
              <a:rPr lang="en-US" sz="2800" b="1" dirty="0" err="1" smtClean="0">
                <a:solidFill>
                  <a:srgbClr val="0000FF"/>
                </a:solidFill>
                <a:latin typeface="Angsana New" panose="02020603050405020304" pitchFamily="18" charset="-34"/>
                <a:cs typeface="Angsana New" panose="02020603050405020304" pitchFamily="18" charset="-34"/>
              </a:rPr>
              <a:t>abhivat</a:t>
            </a:r>
            <a:r>
              <a:rPr lang="th-TH" sz="2800" b="1" dirty="0">
                <a:solidFill>
                  <a:srgbClr val="0000FF"/>
                </a:solidFill>
                <a:cs typeface="+mj-cs"/>
              </a:rPr>
              <a:t> </a:t>
            </a:r>
            <a:endParaRPr lang="en-US" sz="2800" b="1" dirty="0">
              <a:solidFill>
                <a:srgbClr val="0000FF"/>
              </a:solidFill>
              <a:cs typeface="+mj-cs"/>
            </a:endParaRPr>
          </a:p>
        </p:txBody>
      </p:sp>
      <p:sp>
        <p:nvSpPr>
          <p:cNvPr id="5" name="Rectangle 4"/>
          <p:cNvSpPr/>
          <p:nvPr/>
        </p:nvSpPr>
        <p:spPr>
          <a:xfrm>
            <a:off x="502507" y="2211709"/>
            <a:ext cx="3338209" cy="1569660"/>
          </a:xfrm>
          <a:prstGeom prst="rect">
            <a:avLst/>
          </a:prstGeom>
        </p:spPr>
        <p:txBody>
          <a:bodyPr wrap="square">
            <a:spAutoFit/>
          </a:bodyPr>
          <a:lstStyle/>
          <a:p>
            <a:r>
              <a:rPr lang="th-TH" sz="2400" dirty="0">
                <a:cs typeface="+mj-cs"/>
              </a:rPr>
              <a:t> เป็นการแสดงความเคารพอ่อนน้อมถ่อมตนสูงสุดกว่า กิริยาอาการแสดงความเคารพทั้งหลายทั้งในทางโลก และทางธรรม</a:t>
            </a:r>
            <a:endParaRPr lang="en-US" sz="2400" dirty="0">
              <a:cs typeface="+mj-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427189"/>
            <a:ext cx="1238315" cy="1138699"/>
          </a:xfrm>
          <a:prstGeom prst="rect">
            <a:avLst/>
          </a:prstGeom>
        </p:spPr>
      </p:pic>
      <p:sp>
        <p:nvSpPr>
          <p:cNvPr id="2" name="Rectangle 1"/>
          <p:cNvSpPr/>
          <p:nvPr/>
        </p:nvSpPr>
        <p:spPr>
          <a:xfrm>
            <a:off x="3899192" y="3612092"/>
            <a:ext cx="1431802"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3"/>
              </a:rPr>
              <a:t>www.kalyanamitra.org</a:t>
            </a:r>
            <a:endParaRPr lang="en-US" sz="1600" dirty="0">
              <a:latin typeface="Angsana New" panose="02020603050405020304" pitchFamily="18" charset="-34"/>
              <a:cs typeface="Angsana New" panose="02020603050405020304" pitchFamily="18" charset="-34"/>
            </a:endParaRPr>
          </a:p>
        </p:txBody>
      </p:sp>
      <p:sp>
        <p:nvSpPr>
          <p:cNvPr id="7" name="Rectangle 6"/>
          <p:cNvSpPr/>
          <p:nvPr/>
        </p:nvSpPr>
        <p:spPr>
          <a:xfrm>
            <a:off x="5599206" y="2067694"/>
            <a:ext cx="3240360" cy="1938992"/>
          </a:xfrm>
          <a:prstGeom prst="rect">
            <a:avLst/>
          </a:prstGeom>
        </p:spPr>
        <p:txBody>
          <a:bodyPr wrap="square">
            <a:spAutoFit/>
          </a:bodyPr>
          <a:lstStyle/>
          <a:p>
            <a:r>
              <a:rPr lang="en-US" sz="2400" dirty="0" smtClean="0">
                <a:latin typeface="Angsana New" panose="02020603050405020304" pitchFamily="18" charset="-34"/>
                <a:cs typeface="Angsana New" panose="02020603050405020304" pitchFamily="18" charset="-34"/>
              </a:rPr>
              <a:t>Manner to express respect </a:t>
            </a:r>
            <a:r>
              <a:rPr lang="en-US" sz="2400" dirty="0">
                <a:latin typeface="Angsana New" panose="02020603050405020304" pitchFamily="18" charset="-34"/>
                <a:cs typeface="Angsana New" panose="02020603050405020304" pitchFamily="18" charset="-34"/>
              </a:rPr>
              <a:t>to (a high personage, </a:t>
            </a:r>
            <a:r>
              <a:rPr lang="en-US" sz="2400" dirty="0" smtClean="0">
                <a:latin typeface="Angsana New" panose="02020603050405020304" pitchFamily="18" charset="-34"/>
                <a:cs typeface="Angsana New" panose="02020603050405020304" pitchFamily="18" charset="-34"/>
              </a:rPr>
              <a:t>aged relatives,  priests, </a:t>
            </a:r>
            <a:r>
              <a:rPr lang="en-US" sz="2400" dirty="0">
                <a:latin typeface="Angsana New" panose="02020603050405020304" pitchFamily="18" charset="-34"/>
                <a:cs typeface="Angsana New" panose="02020603050405020304" pitchFamily="18" charset="-34"/>
              </a:rPr>
              <a:t>or </a:t>
            </a:r>
            <a:r>
              <a:rPr lang="en-US" sz="2400" dirty="0" smtClean="0">
                <a:latin typeface="Angsana New" panose="02020603050405020304" pitchFamily="18" charset="-34"/>
                <a:cs typeface="Angsana New" panose="02020603050405020304" pitchFamily="18" charset="-34"/>
              </a:rPr>
              <a:t> images), we put </a:t>
            </a:r>
            <a:r>
              <a:rPr lang="en-US" sz="2400" dirty="0">
                <a:latin typeface="Angsana New" panose="02020603050405020304" pitchFamily="18" charset="-34"/>
                <a:cs typeface="Angsana New" panose="02020603050405020304" pitchFamily="18" charset="-34"/>
              </a:rPr>
              <a:t>both hands together to the forehead and </a:t>
            </a:r>
            <a:r>
              <a:rPr lang="en-US" sz="2400" dirty="0" smtClean="0">
                <a:latin typeface="Angsana New" panose="02020603050405020304" pitchFamily="18" charset="-34"/>
                <a:cs typeface="Angsana New" panose="02020603050405020304" pitchFamily="18" charset="-34"/>
              </a:rPr>
              <a:t>bend </a:t>
            </a:r>
            <a:r>
              <a:rPr lang="en-US" sz="2400" dirty="0">
                <a:latin typeface="Angsana New" panose="02020603050405020304" pitchFamily="18" charset="-34"/>
                <a:cs typeface="Angsana New" panose="02020603050405020304" pitchFamily="18" charset="-34"/>
              </a:rPr>
              <a:t>forward </a:t>
            </a:r>
            <a:r>
              <a:rPr lang="en-US" sz="2400" dirty="0" smtClean="0">
                <a:latin typeface="Angsana New" panose="02020603050405020304" pitchFamily="18" charset="-34"/>
                <a:cs typeface="Angsana New" panose="02020603050405020304" pitchFamily="18" charset="-34"/>
              </a:rPr>
              <a:t>resting  </a:t>
            </a:r>
            <a:r>
              <a:rPr lang="en-US" sz="2400" dirty="0">
                <a:latin typeface="Angsana New" panose="02020603050405020304" pitchFamily="18" charset="-34"/>
                <a:cs typeface="Angsana New" panose="02020603050405020304" pitchFamily="18" charset="-34"/>
              </a:rPr>
              <a:t>the hands </a:t>
            </a:r>
            <a:r>
              <a:rPr lang="en-US" sz="2400" dirty="0" smtClean="0">
                <a:latin typeface="Angsana New" panose="02020603050405020304" pitchFamily="18" charset="-34"/>
                <a:cs typeface="Angsana New" panose="02020603050405020304" pitchFamily="18" charset="-34"/>
              </a:rPr>
              <a:t>on </a:t>
            </a:r>
            <a:r>
              <a:rPr lang="en-US" sz="2400" dirty="0">
                <a:latin typeface="Angsana New" panose="02020603050405020304" pitchFamily="18" charset="-34"/>
                <a:cs typeface="Angsana New" panose="02020603050405020304" pitchFamily="18" charset="-34"/>
              </a:rPr>
              <a:t>the </a:t>
            </a:r>
            <a:r>
              <a:rPr lang="en-US" sz="2400" dirty="0" smtClean="0">
                <a:latin typeface="Angsana New" panose="02020603050405020304" pitchFamily="18" charset="-34"/>
                <a:cs typeface="Angsana New" panose="02020603050405020304" pitchFamily="18" charset="-34"/>
              </a:rPr>
              <a:t>floor</a:t>
            </a:r>
          </a:p>
        </p:txBody>
      </p:sp>
    </p:spTree>
    <p:extLst>
      <p:ext uri="{BB962C8B-B14F-4D97-AF65-F5344CB8AC3E}">
        <p14:creationId xmlns:p14="http://schemas.microsoft.com/office/powerpoint/2010/main" val="3484946288"/>
      </p:ext>
    </p:extLst>
  </p:cSld>
  <p:clrMapOvr>
    <a:masterClrMapping/>
  </p:clrMapOvr>
  <mc:AlternateContent xmlns:mc="http://schemas.openxmlformats.org/markup-compatibility/2006" xmlns:p14="http://schemas.microsoft.com/office/powerpoint/2010/main">
    <mc:Choice Requires="p14">
      <p:transition spd="slow" p14:dur="800" advClick="0" advTm="4000">
        <p:circle/>
      </p:transition>
    </mc:Choice>
    <mc:Fallback xmlns="">
      <p:transition spd="slow" advClick="0"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427734"/>
            <a:ext cx="2664296" cy="648072"/>
          </a:xfrm>
          <a:prstGeom prst="rect">
            <a:avLst/>
          </a:prstGeom>
          <a:noFill/>
        </p:spPr>
        <p:txBody>
          <a:bodyPr wrap="square" rtlCol="0">
            <a:prstTxWarp prst="textTriangleInverted">
              <a:avLst/>
            </a:prstTxWarp>
            <a:spAutoFit/>
          </a:bodyPr>
          <a:lstStyle/>
          <a:p>
            <a:pPr algn="ctr"/>
            <a:r>
              <a:rPr lang="en-US" dirty="0" smtClean="0">
                <a:solidFill>
                  <a:srgbClr val="FFFF66"/>
                </a:solidFill>
              </a:rPr>
              <a:t>Thank You</a:t>
            </a:r>
            <a:endParaRPr lang="en-US" dirty="0">
              <a:solidFill>
                <a:srgbClr val="FFFF66"/>
              </a:solidFill>
            </a:endParaRPr>
          </a:p>
        </p:txBody>
      </p:sp>
    </p:spTree>
    <p:extLst>
      <p:ext uri="{BB962C8B-B14F-4D97-AF65-F5344CB8AC3E}">
        <p14:creationId xmlns:p14="http://schemas.microsoft.com/office/powerpoint/2010/main" val="2169691325"/>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7744" y="2247633"/>
            <a:ext cx="4464496" cy="1260221"/>
            <a:chOff x="2267744" y="2247633"/>
            <a:chExt cx="4464496" cy="1260221"/>
          </a:xfrm>
        </p:grpSpPr>
        <p:sp>
          <p:nvSpPr>
            <p:cNvPr id="2" name="Rectangle 1"/>
            <p:cNvSpPr/>
            <p:nvPr/>
          </p:nvSpPr>
          <p:spPr>
            <a:xfrm>
              <a:off x="3275856" y="2247633"/>
              <a:ext cx="2448272" cy="284684"/>
            </a:xfrm>
            <a:prstGeom prst="rect">
              <a:avLst/>
            </a:prstGeom>
          </p:spPr>
          <p:txBody>
            <a:bodyPr wrap="none">
              <a:prstTxWarp prst="textCanDown">
                <a:avLst/>
              </a:prstTxWarp>
              <a:spAutoFit/>
            </a:bodyPr>
            <a:lstStyle/>
            <a:p>
              <a:r>
                <a:rPr lang="th-TH" sz="4000" b="1" dirty="0">
                  <a:solidFill>
                    <a:srgbClr val="0000FF"/>
                  </a:solidFill>
                  <a:cs typeface="+mj-cs"/>
                </a:rPr>
                <a:t>การกราบพระรัตนตรัย </a:t>
              </a:r>
              <a:endParaRPr lang="en-US" sz="4000" dirty="0">
                <a:solidFill>
                  <a:srgbClr val="0000FF"/>
                </a:solidFill>
                <a:cs typeface="+mj-cs"/>
              </a:endParaRPr>
            </a:p>
          </p:txBody>
        </p:sp>
        <p:sp>
          <p:nvSpPr>
            <p:cNvPr id="3" name="Rectangle 2"/>
            <p:cNvSpPr/>
            <p:nvPr/>
          </p:nvSpPr>
          <p:spPr>
            <a:xfrm>
              <a:off x="2267744" y="2715766"/>
              <a:ext cx="4464496" cy="792088"/>
            </a:xfrm>
            <a:prstGeom prst="rect">
              <a:avLst/>
            </a:prstGeom>
          </p:spPr>
          <p:txBody>
            <a:bodyPr wrap="none">
              <a:prstTxWarp prst="textCanDown">
                <a:avLst/>
              </a:prstTxWarp>
              <a:spAutoFit/>
            </a:bodyPr>
            <a:lstStyle/>
            <a:p>
              <a:r>
                <a:rPr lang="en-US" sz="4000" b="1" dirty="0" smtClean="0">
                  <a:solidFill>
                    <a:srgbClr val="0000FF"/>
                  </a:solidFill>
                  <a:cs typeface="+mj-cs"/>
                </a:rPr>
                <a:t>Manner to Express Respect to Triple Gems</a:t>
              </a:r>
            </a:p>
            <a:p>
              <a:r>
                <a:rPr lang="th-TH" sz="4000" b="1" dirty="0">
                  <a:solidFill>
                    <a:srgbClr val="0000FF"/>
                  </a:solidFill>
                  <a:cs typeface="+mj-cs"/>
                </a:rPr>
                <a:t> </a:t>
              </a:r>
              <a:endParaRPr lang="en-US" sz="4000" dirty="0">
                <a:solidFill>
                  <a:srgbClr val="0000FF"/>
                </a:solidFill>
                <a:cs typeface="+mj-cs"/>
              </a:endParaRPr>
            </a:p>
          </p:txBody>
        </p:sp>
      </p:grpSp>
    </p:spTree>
    <p:extLst>
      <p:ext uri="{BB962C8B-B14F-4D97-AF65-F5344CB8AC3E}">
        <p14:creationId xmlns:p14="http://schemas.microsoft.com/office/powerpoint/2010/main" val="2151552165"/>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700" y="1321192"/>
            <a:ext cx="3796231" cy="461665"/>
          </a:xfrm>
          <a:prstGeom prst="rect">
            <a:avLst/>
          </a:prstGeom>
        </p:spPr>
        <p:txBody>
          <a:bodyPr wrap="none">
            <a:spAutoFit/>
          </a:bodyPr>
          <a:lstStyle/>
          <a:p>
            <a:pPr algn="ctr"/>
            <a:r>
              <a:rPr lang="th-TH" sz="2400" dirty="0">
                <a:solidFill>
                  <a:srgbClr val="0000FF"/>
                </a:solidFill>
                <a:latin typeface="Angsana New" panose="02020603050405020304" pitchFamily="18" charset="-34"/>
                <a:cs typeface="Angsana New" panose="02020603050405020304" pitchFamily="18" charset="-34"/>
              </a:rPr>
              <a:t>การกราบพระ</a:t>
            </a:r>
            <a:r>
              <a:rPr lang="th-TH" sz="2400" dirty="0" smtClean="0">
                <a:solidFill>
                  <a:srgbClr val="0000FF"/>
                </a:solidFill>
                <a:latin typeface="Angsana New" panose="02020603050405020304" pitchFamily="18" charset="-34"/>
                <a:cs typeface="Angsana New" panose="02020603050405020304" pitchFamily="18" charset="-34"/>
              </a:rPr>
              <a:t>รัตนตรัย “</a:t>
            </a:r>
            <a:r>
              <a:rPr lang="th-TH" sz="2400" dirty="0">
                <a:solidFill>
                  <a:srgbClr val="0000FF"/>
                </a:solidFill>
                <a:latin typeface="Angsana New" panose="02020603050405020304" pitchFamily="18" charset="-34"/>
                <a:cs typeface="Angsana New" panose="02020603050405020304" pitchFamily="18" charset="-34"/>
              </a:rPr>
              <a:t>เบญจางคประดิษฐ์ </a:t>
            </a:r>
            <a:r>
              <a:rPr lang="th-TH" sz="2400" dirty="0" smtClean="0">
                <a:solidFill>
                  <a:srgbClr val="0000FF"/>
                </a:solidFill>
                <a:latin typeface="Angsana New" panose="02020603050405020304" pitchFamily="18" charset="-34"/>
                <a:cs typeface="Angsana New" panose="02020603050405020304" pitchFamily="18" charset="-34"/>
              </a:rPr>
              <a:t>“</a:t>
            </a:r>
          </a:p>
        </p:txBody>
      </p:sp>
      <p:sp>
        <p:nvSpPr>
          <p:cNvPr id="6" name="Rectangle 5"/>
          <p:cNvSpPr/>
          <p:nvPr/>
        </p:nvSpPr>
        <p:spPr>
          <a:xfrm>
            <a:off x="323528" y="1851670"/>
            <a:ext cx="5184576" cy="1200329"/>
          </a:xfrm>
          <a:prstGeom prst="rect">
            <a:avLst/>
          </a:prstGeom>
        </p:spPr>
        <p:txBody>
          <a:bodyPr wrap="square">
            <a:spAutoFit/>
          </a:bodyPr>
          <a:lstStyle/>
          <a:p>
            <a:pPr algn="ctr"/>
            <a:r>
              <a:rPr lang="th-TH" sz="2400" dirty="0">
                <a:latin typeface="Angsana New" panose="02020603050405020304" pitchFamily="18" charset="-34"/>
                <a:cs typeface="Angsana New" panose="02020603050405020304" pitchFamily="18" charset="-34"/>
              </a:rPr>
              <a:t>นิยมกราบแบบเบญจางคประดิษฐ์ ซึ่งประกอบด้วยองค์ ๕ </a:t>
            </a:r>
            <a:r>
              <a:rPr lang="th-TH" sz="2400" dirty="0" smtClean="0">
                <a:latin typeface="Angsana New" panose="02020603050405020304" pitchFamily="18" charset="-34"/>
                <a:cs typeface="Angsana New" panose="02020603050405020304" pitchFamily="18" charset="-34"/>
              </a:rPr>
              <a:t>คือหัว</a:t>
            </a:r>
            <a:r>
              <a:rPr lang="th-TH" sz="2400" dirty="0">
                <a:latin typeface="Angsana New" panose="02020603050405020304" pitchFamily="18" charset="-34"/>
                <a:cs typeface="Angsana New" panose="02020603050405020304" pitchFamily="18" charset="-34"/>
              </a:rPr>
              <a:t>เข่า ๒ </a:t>
            </a:r>
            <a:r>
              <a:rPr lang="th-TH" sz="2400" dirty="0" smtClean="0">
                <a:latin typeface="Angsana New" panose="02020603050405020304" pitchFamily="18" charset="-34"/>
                <a:cs typeface="Angsana New" panose="02020603050405020304" pitchFamily="18" charset="-34"/>
              </a:rPr>
              <a:t>    ฝ่า</a:t>
            </a:r>
            <a:r>
              <a:rPr lang="th-TH" sz="2400" dirty="0">
                <a:latin typeface="Angsana New" panose="02020603050405020304" pitchFamily="18" charset="-34"/>
                <a:cs typeface="Angsana New" panose="02020603050405020304" pitchFamily="18" charset="-34"/>
              </a:rPr>
              <a:t>มือ ๒ </a:t>
            </a:r>
            <a:r>
              <a:rPr lang="th-TH" sz="2400" dirty="0" smtClean="0">
                <a:latin typeface="Angsana New" panose="02020603050405020304" pitchFamily="18" charset="-34"/>
                <a:cs typeface="Angsana New" panose="02020603050405020304" pitchFamily="18" charset="-34"/>
              </a:rPr>
              <a:t>   หน้าผาก </a:t>
            </a:r>
            <a:r>
              <a:rPr lang="th-TH" sz="2400" dirty="0">
                <a:latin typeface="Angsana New" panose="02020603050405020304" pitchFamily="18" charset="-34"/>
                <a:cs typeface="Angsana New" panose="02020603050405020304" pitchFamily="18" charset="-34"/>
              </a:rPr>
              <a:t>๑ </a:t>
            </a:r>
            <a:endParaRPr lang="en-US" sz="2400" dirty="0" smtClean="0">
              <a:latin typeface="Angsana New" panose="02020603050405020304" pitchFamily="18" charset="-34"/>
              <a:cs typeface="Angsana New" panose="02020603050405020304" pitchFamily="18" charset="-34"/>
            </a:endParaRPr>
          </a:p>
          <a:p>
            <a:pPr algn="ctr"/>
            <a:r>
              <a:rPr lang="th-TH" sz="2400" dirty="0" smtClean="0">
                <a:latin typeface="Angsana New" panose="02020603050405020304" pitchFamily="18" charset="-34"/>
                <a:cs typeface="Angsana New" panose="02020603050405020304" pitchFamily="18" charset="-34"/>
              </a:rPr>
              <a:t>ให้</a:t>
            </a:r>
            <a:r>
              <a:rPr lang="th-TH" sz="2400" dirty="0">
                <a:latin typeface="Angsana New" panose="02020603050405020304" pitchFamily="18" charset="-34"/>
                <a:cs typeface="Angsana New" panose="02020603050405020304" pitchFamily="18" charset="-34"/>
              </a:rPr>
              <a:t>จรดลงแนบกับพื้น และกราบ ๓ ครั้ง</a:t>
            </a:r>
            <a:endParaRPr lang="en-US" sz="2400" dirty="0">
              <a:latin typeface="Angsana New" panose="02020603050405020304" pitchFamily="18" charset="-34"/>
              <a:cs typeface="Angsana New" panose="02020603050405020304" pitchFamily="18" charset="-34"/>
            </a:endParaRPr>
          </a:p>
        </p:txBody>
      </p:sp>
      <p:sp>
        <p:nvSpPr>
          <p:cNvPr id="7" name="Rectangle 6"/>
          <p:cNvSpPr/>
          <p:nvPr/>
        </p:nvSpPr>
        <p:spPr>
          <a:xfrm>
            <a:off x="395536" y="3804671"/>
            <a:ext cx="7200800" cy="954107"/>
          </a:xfrm>
          <a:prstGeom prst="rect">
            <a:avLst/>
          </a:prstGeom>
        </p:spPr>
        <p:txBody>
          <a:bodyPr wrap="square">
            <a:spAutoFit/>
          </a:bodyPr>
          <a:lstStyle/>
          <a:p>
            <a:r>
              <a:rPr lang="en-US" sz="2800" dirty="0">
                <a:latin typeface="Angsana New" panose="02020603050405020304" pitchFamily="18" charset="-34"/>
                <a:cs typeface="Angsana New" panose="02020603050405020304" pitchFamily="18" charset="-34"/>
              </a:rPr>
              <a:t>S</a:t>
            </a:r>
            <a:r>
              <a:rPr lang="en-US" sz="2800" dirty="0" smtClean="0">
                <a:latin typeface="Angsana New" panose="02020603050405020304" pitchFamily="18" charset="-34"/>
                <a:cs typeface="Angsana New" panose="02020603050405020304" pitchFamily="18" charset="-34"/>
              </a:rPr>
              <a:t>itting and bowing whole body with both knees, palms, and forehead touching the floor then sit up and repeat gesture 3 times.</a:t>
            </a:r>
          </a:p>
        </p:txBody>
      </p:sp>
      <p:sp>
        <p:nvSpPr>
          <p:cNvPr id="2" name="Rectangle 1"/>
          <p:cNvSpPr/>
          <p:nvPr/>
        </p:nvSpPr>
        <p:spPr>
          <a:xfrm>
            <a:off x="1967479" y="3281451"/>
            <a:ext cx="1896673" cy="523220"/>
          </a:xfrm>
          <a:prstGeom prst="rect">
            <a:avLst/>
          </a:prstGeom>
        </p:spPr>
        <p:txBody>
          <a:bodyPr wrap="none">
            <a:spAutoFit/>
          </a:bodyPr>
          <a:lstStyle/>
          <a:p>
            <a:r>
              <a:rPr lang="en-US" sz="2800" b="1" dirty="0" err="1">
                <a:solidFill>
                  <a:srgbClr val="0000FF"/>
                </a:solidFill>
                <a:latin typeface="Angsana New" panose="02020603050405020304" pitchFamily="18" charset="-34"/>
                <a:cs typeface="Angsana New" panose="02020603050405020304" pitchFamily="18" charset="-34"/>
              </a:rPr>
              <a:t>Benjanga</a:t>
            </a:r>
            <a:r>
              <a:rPr lang="en-US" sz="2800" b="1" dirty="0">
                <a:solidFill>
                  <a:srgbClr val="0000FF"/>
                </a:solidFill>
                <a:latin typeface="Angsana New" panose="02020603050405020304" pitchFamily="18" charset="-34"/>
                <a:cs typeface="Angsana New" panose="02020603050405020304" pitchFamily="18" charset="-34"/>
              </a:rPr>
              <a:t> </a:t>
            </a:r>
            <a:r>
              <a:rPr lang="en-US" sz="2800" b="1" dirty="0" err="1">
                <a:solidFill>
                  <a:srgbClr val="0000FF"/>
                </a:solidFill>
                <a:latin typeface="Angsana New" panose="02020603050405020304" pitchFamily="18" charset="-34"/>
                <a:cs typeface="Angsana New" panose="02020603050405020304" pitchFamily="18" charset="-34"/>
              </a:rPr>
              <a:t>pradit</a:t>
            </a:r>
            <a:r>
              <a:rPr lang="en-US" sz="2800" b="1" dirty="0">
                <a:solidFill>
                  <a:srgbClr val="0000FF"/>
                </a:solidFill>
                <a:latin typeface="Angsana New" panose="02020603050405020304" pitchFamily="18" charset="-34"/>
                <a:cs typeface="Angsana New" panose="02020603050405020304" pitchFamily="18" charset="-34"/>
              </a:rPr>
              <a:t>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318796"/>
            <a:ext cx="1656184" cy="2437194"/>
          </a:xfrm>
          <a:prstGeom prst="rect">
            <a:avLst/>
          </a:prstGeom>
        </p:spPr>
      </p:pic>
      <p:sp>
        <p:nvSpPr>
          <p:cNvPr id="8" name="Rectangle 7"/>
          <p:cNvSpPr/>
          <p:nvPr/>
        </p:nvSpPr>
        <p:spPr>
          <a:xfrm>
            <a:off x="7560332" y="4780703"/>
            <a:ext cx="1431802"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3"/>
              </a:rPr>
              <a:t>www.kalyanamitra.org</a:t>
            </a:r>
            <a:endParaRPr lang="en-US" sz="1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825554028"/>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052" y="2499742"/>
            <a:ext cx="3600400" cy="1384995"/>
          </a:xfrm>
          <a:prstGeom prst="rect">
            <a:avLst/>
          </a:prstGeom>
        </p:spPr>
        <p:txBody>
          <a:bodyPr wrap="square">
            <a:spAutoFit/>
          </a:bodyPr>
          <a:lstStyle/>
          <a:p>
            <a:pPr indent="360363">
              <a:spcBef>
                <a:spcPts val="600"/>
              </a:spcBef>
            </a:pPr>
            <a:r>
              <a:rPr lang="th-TH" sz="2800" dirty="0" smtClean="0">
                <a:cs typeface="+mj-cs"/>
              </a:rPr>
              <a:t>โดย</a:t>
            </a:r>
            <a:r>
              <a:rPr lang="th-TH" sz="2800" dirty="0">
                <a:cs typeface="+mj-cs"/>
              </a:rPr>
              <a:t>อุบาสกนั่งท่าเทพบุตรและอุบาสิกานั่งท่าเทพธิดา วางมือทั้งสองไว้บนหน้า</a:t>
            </a:r>
            <a:r>
              <a:rPr lang="th-TH" sz="2800" dirty="0" smtClean="0">
                <a:cs typeface="+mj-cs"/>
              </a:rPr>
              <a:t>ตัก</a:t>
            </a:r>
            <a:endParaRPr lang="th-TH" sz="2800" dirty="0">
              <a:cs typeface="+mj-cs"/>
            </a:endParaRPr>
          </a:p>
        </p:txBody>
      </p:sp>
      <p:grpSp>
        <p:nvGrpSpPr>
          <p:cNvPr id="2" name="Group 1"/>
          <p:cNvGrpSpPr/>
          <p:nvPr/>
        </p:nvGrpSpPr>
        <p:grpSpPr>
          <a:xfrm>
            <a:off x="3685377" y="3088115"/>
            <a:ext cx="1639922" cy="1287347"/>
            <a:chOff x="3589344" y="3407000"/>
            <a:chExt cx="1846752" cy="139794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344" y="3407000"/>
              <a:ext cx="872158" cy="13979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07000"/>
              <a:ext cx="864096" cy="1397946"/>
            </a:xfrm>
            <a:prstGeom prst="rect">
              <a:avLst/>
            </a:prstGeom>
          </p:spPr>
        </p:pic>
      </p:grpSp>
      <p:sp>
        <p:nvSpPr>
          <p:cNvPr id="6" name="Rectangle 5"/>
          <p:cNvSpPr/>
          <p:nvPr/>
        </p:nvSpPr>
        <p:spPr>
          <a:xfrm>
            <a:off x="3784597" y="4465422"/>
            <a:ext cx="1431802"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4"/>
              </a:rPr>
              <a:t>www.kalyanamitra.org</a:t>
            </a:r>
            <a:endParaRPr lang="en-US" sz="1600" dirty="0">
              <a:latin typeface="Angsana New" panose="02020603050405020304" pitchFamily="18" charset="-34"/>
              <a:cs typeface="Angsana New" panose="02020603050405020304" pitchFamily="18" charset="-34"/>
            </a:endParaRPr>
          </a:p>
        </p:txBody>
      </p:sp>
      <p:sp>
        <p:nvSpPr>
          <p:cNvPr id="7" name="Rectangle 6"/>
          <p:cNvSpPr/>
          <p:nvPr/>
        </p:nvSpPr>
        <p:spPr>
          <a:xfrm>
            <a:off x="913330" y="1275606"/>
            <a:ext cx="6544344" cy="1077218"/>
          </a:xfrm>
          <a:prstGeom prst="rect">
            <a:avLst/>
          </a:prstGeom>
        </p:spPr>
        <p:txBody>
          <a:bodyPr wrap="square">
            <a:spAutoFit/>
          </a:bodyPr>
          <a:lstStyle/>
          <a:p>
            <a:pPr marL="360363" indent="-360363">
              <a:buFontTx/>
              <a:buAutoNum type="thaiNumPeriod"/>
            </a:pPr>
            <a:r>
              <a:rPr lang="th-TH" sz="3200" dirty="0" smtClean="0">
                <a:cs typeface="+mj-cs"/>
              </a:rPr>
              <a:t>การ</a:t>
            </a:r>
            <a:r>
              <a:rPr lang="th-TH" sz="3200" dirty="0">
                <a:cs typeface="+mj-cs"/>
              </a:rPr>
              <a:t>เตรียม</a:t>
            </a:r>
            <a:r>
              <a:rPr lang="th-TH" sz="3200" dirty="0" smtClean="0">
                <a:cs typeface="+mj-cs"/>
              </a:rPr>
              <a:t>กราบ</a:t>
            </a:r>
            <a:endParaRPr lang="en-US" sz="3200" dirty="0" smtClean="0">
              <a:cs typeface="+mj-cs"/>
            </a:endParaRPr>
          </a:p>
          <a:p>
            <a:pPr indent="361950"/>
            <a:r>
              <a:rPr lang="en-US" sz="3200" b="1" dirty="0" smtClean="0">
                <a:latin typeface="Angsana New" panose="02020603050405020304" pitchFamily="18" charset="-34"/>
                <a:cs typeface="Angsana New" panose="02020603050405020304" pitchFamily="18" charset="-34"/>
              </a:rPr>
              <a:t>(Manner </a:t>
            </a:r>
            <a:r>
              <a:rPr lang="en-US" sz="3200" b="1" dirty="0">
                <a:latin typeface="Angsana New" panose="02020603050405020304" pitchFamily="18" charset="-34"/>
                <a:cs typeface="Angsana New" panose="02020603050405020304" pitchFamily="18" charset="-34"/>
              </a:rPr>
              <a:t>to express  respect </a:t>
            </a:r>
            <a:r>
              <a:rPr lang="th-TH" sz="3200" b="1" dirty="0">
                <a:latin typeface="Angsana New" panose="02020603050405020304" pitchFamily="18" charset="-34"/>
                <a:cs typeface="Angsana New" panose="02020603050405020304" pitchFamily="18" charset="-34"/>
              </a:rPr>
              <a:t> </a:t>
            </a:r>
            <a:r>
              <a:rPr lang="en-US" sz="3200" b="1" dirty="0">
                <a:latin typeface="Angsana New" panose="02020603050405020304" pitchFamily="18" charset="-34"/>
                <a:cs typeface="Angsana New" panose="02020603050405020304" pitchFamily="18" charset="-34"/>
              </a:rPr>
              <a:t>to the  </a:t>
            </a:r>
            <a:r>
              <a:rPr lang="en-US" sz="3200" b="1" dirty="0" err="1">
                <a:latin typeface="Angsana New" panose="02020603050405020304" pitchFamily="18" charset="-34"/>
                <a:cs typeface="Angsana New" panose="02020603050405020304" pitchFamily="18" charset="-34"/>
              </a:rPr>
              <a:t>Tripple</a:t>
            </a:r>
            <a:r>
              <a:rPr lang="en-US" sz="3200" b="1" dirty="0">
                <a:latin typeface="Angsana New" panose="02020603050405020304" pitchFamily="18" charset="-34"/>
                <a:cs typeface="Angsana New" panose="02020603050405020304" pitchFamily="18" charset="-34"/>
              </a:rPr>
              <a:t> </a:t>
            </a:r>
            <a:r>
              <a:rPr lang="en-US" sz="3200" b="1" dirty="0" smtClean="0">
                <a:latin typeface="Angsana New" panose="02020603050405020304" pitchFamily="18" charset="-34"/>
                <a:cs typeface="Angsana New" panose="02020603050405020304" pitchFamily="18" charset="-34"/>
              </a:rPr>
              <a:t>Gems)</a:t>
            </a:r>
            <a:endParaRPr lang="en-US" sz="3200" b="1" dirty="0">
              <a:latin typeface="Angsana New" panose="02020603050405020304" pitchFamily="18" charset="-34"/>
              <a:cs typeface="Angsana New" panose="02020603050405020304" pitchFamily="18" charset="-34"/>
            </a:endParaRPr>
          </a:p>
        </p:txBody>
      </p:sp>
      <p:sp>
        <p:nvSpPr>
          <p:cNvPr id="8" name="Rectangle 7"/>
          <p:cNvSpPr/>
          <p:nvPr/>
        </p:nvSpPr>
        <p:spPr>
          <a:xfrm>
            <a:off x="5580110" y="2395618"/>
            <a:ext cx="3316399" cy="1384995"/>
          </a:xfrm>
          <a:prstGeom prst="rect">
            <a:avLst/>
          </a:prstGeom>
        </p:spPr>
        <p:txBody>
          <a:bodyPr wrap="square">
            <a:spAutoFit/>
          </a:bodyPr>
          <a:lstStyle/>
          <a:p>
            <a:pPr indent="360363">
              <a:spcBef>
                <a:spcPts val="600"/>
              </a:spcBef>
            </a:pPr>
            <a:r>
              <a:rPr lang="en-US" sz="2800" dirty="0" smtClean="0">
                <a:latin typeface="Angsana New" panose="02020603050405020304" pitchFamily="18" charset="-34"/>
                <a:cs typeface="Angsana New" panose="02020603050405020304" pitchFamily="18" charset="-34"/>
              </a:rPr>
              <a:t>First, </a:t>
            </a:r>
            <a:r>
              <a:rPr lang="en-US" sz="2800" dirty="0">
                <a:latin typeface="Angsana New" panose="02020603050405020304" pitchFamily="18" charset="-34"/>
                <a:cs typeface="Angsana New" panose="02020603050405020304" pitchFamily="18" charset="-34"/>
              </a:rPr>
              <a:t>g</a:t>
            </a:r>
            <a:r>
              <a:rPr lang="en-US" sz="2800" dirty="0" smtClean="0">
                <a:latin typeface="Angsana New" panose="02020603050405020304" pitchFamily="18" charset="-34"/>
                <a:cs typeface="Angsana New" panose="02020603050405020304" pitchFamily="18" charset="-34"/>
              </a:rPr>
              <a:t>et ready by sitting with Angel posture , rest both hands above </a:t>
            </a:r>
            <a:r>
              <a:rPr lang="th-TH" sz="280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the knees.</a:t>
            </a:r>
          </a:p>
        </p:txBody>
      </p:sp>
    </p:spTree>
    <p:extLst>
      <p:ext uri="{BB962C8B-B14F-4D97-AF65-F5344CB8AC3E}">
        <p14:creationId xmlns:p14="http://schemas.microsoft.com/office/powerpoint/2010/main" val="1031257664"/>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904" y="1383780"/>
            <a:ext cx="4915698" cy="523220"/>
          </a:xfrm>
          <a:prstGeom prst="rect">
            <a:avLst/>
          </a:prstGeom>
        </p:spPr>
        <p:txBody>
          <a:bodyPr wrap="square">
            <a:spAutoFit/>
          </a:bodyPr>
          <a:lstStyle/>
          <a:p>
            <a:r>
              <a:rPr lang="th-TH" sz="2800" dirty="0">
                <a:cs typeface="+mj-cs"/>
              </a:rPr>
              <a:t> </a:t>
            </a:r>
            <a:r>
              <a:rPr lang="th-TH" sz="2800" dirty="0" smtClean="0">
                <a:cs typeface="+mj-cs"/>
              </a:rPr>
              <a:t>๒. </a:t>
            </a:r>
            <a:r>
              <a:rPr lang="en-US" sz="2800" dirty="0" smtClean="0">
                <a:cs typeface="+mj-cs"/>
              </a:rPr>
              <a:t> </a:t>
            </a:r>
            <a:r>
              <a:rPr lang="th-TH" sz="2800" dirty="0" smtClean="0">
                <a:cs typeface="+mj-cs"/>
              </a:rPr>
              <a:t>กราบ </a:t>
            </a:r>
            <a:r>
              <a:rPr lang="th-TH" sz="2800" dirty="0">
                <a:cs typeface="+mj-cs"/>
              </a:rPr>
              <a:t>ซึ่งมีจังหวะปฏิบัติ ๓ จังหวะ </a:t>
            </a:r>
            <a:r>
              <a:rPr lang="th-TH" sz="2800" dirty="0" smtClean="0">
                <a:cs typeface="+mj-cs"/>
              </a:rPr>
              <a:t>คือ</a:t>
            </a:r>
            <a:endParaRPr lang="en-US" sz="2800" dirty="0" smtClean="0">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007" y="1915480"/>
            <a:ext cx="1285289" cy="1428099"/>
          </a:xfrm>
          <a:prstGeom prst="rect">
            <a:avLst/>
          </a:prstGeom>
        </p:spPr>
      </p:pic>
      <p:sp>
        <p:nvSpPr>
          <p:cNvPr id="5" name="Rectangle 4"/>
          <p:cNvSpPr/>
          <p:nvPr/>
        </p:nvSpPr>
        <p:spPr>
          <a:xfrm>
            <a:off x="932593" y="1951226"/>
            <a:ext cx="5295591" cy="461665"/>
          </a:xfrm>
          <a:prstGeom prst="rect">
            <a:avLst/>
          </a:prstGeom>
        </p:spPr>
        <p:txBody>
          <a:bodyPr wrap="square">
            <a:spAutoFit/>
          </a:bodyPr>
          <a:lstStyle/>
          <a:p>
            <a:pPr marL="1612900" indent="-1612900"/>
            <a:r>
              <a:rPr lang="th-TH" sz="2400" dirty="0" smtClean="0">
                <a:solidFill>
                  <a:srgbClr val="009900"/>
                </a:solidFill>
                <a:cs typeface="+mj-cs"/>
              </a:rPr>
              <a:t>จังหวะ</a:t>
            </a:r>
            <a:r>
              <a:rPr lang="th-TH" sz="2400" dirty="0">
                <a:solidFill>
                  <a:srgbClr val="009900"/>
                </a:solidFill>
                <a:cs typeface="+mj-cs"/>
              </a:rPr>
              <a:t>ที่ ๑ </a:t>
            </a:r>
            <a:r>
              <a:rPr lang="en-US" sz="2400" dirty="0" smtClean="0">
                <a:solidFill>
                  <a:srgbClr val="009900"/>
                </a:solidFill>
                <a:cs typeface="+mj-cs"/>
              </a:rPr>
              <a:t>  </a:t>
            </a:r>
            <a:r>
              <a:rPr lang="th-TH" sz="2400" dirty="0" smtClean="0">
                <a:solidFill>
                  <a:srgbClr val="00FFFF"/>
                </a:solidFill>
                <a:cs typeface="+mj-cs"/>
              </a:rPr>
              <a:t>“</a:t>
            </a:r>
            <a:r>
              <a:rPr lang="th-TH" sz="2400" dirty="0">
                <a:solidFill>
                  <a:srgbClr val="00FFFF"/>
                </a:solidFill>
                <a:cs typeface="+mj-cs"/>
              </a:rPr>
              <a:t>อัญชลี” </a:t>
            </a:r>
            <a:r>
              <a:rPr lang="th-TH" sz="2400" dirty="0">
                <a:solidFill>
                  <a:srgbClr val="009900"/>
                </a:solidFill>
                <a:cs typeface="+mj-cs"/>
              </a:rPr>
              <a:t>คือ ยกมือขึ้นประนมระหว่าง</a:t>
            </a:r>
            <a:r>
              <a:rPr lang="th-TH" sz="2400" dirty="0" smtClean="0">
                <a:solidFill>
                  <a:srgbClr val="009900"/>
                </a:solidFill>
                <a:cs typeface="+mj-cs"/>
              </a:rPr>
              <a:t>อก</a:t>
            </a:r>
            <a:endParaRPr lang="th-TH" sz="2400" dirty="0">
              <a:solidFill>
                <a:srgbClr val="009900"/>
              </a:solidFill>
              <a:cs typeface="+mj-cs"/>
            </a:endParaRPr>
          </a:p>
        </p:txBody>
      </p:sp>
      <p:sp>
        <p:nvSpPr>
          <p:cNvPr id="6" name="Rectangle 5"/>
          <p:cNvSpPr/>
          <p:nvPr/>
        </p:nvSpPr>
        <p:spPr>
          <a:xfrm>
            <a:off x="6801751" y="3353743"/>
            <a:ext cx="1431802"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4"/>
              </a:rPr>
              <a:t>www.kalyanamitra.org</a:t>
            </a:r>
            <a:endParaRPr lang="en-US" sz="1600" dirty="0">
              <a:latin typeface="Angsana New" panose="02020603050405020304" pitchFamily="18" charset="-34"/>
              <a:cs typeface="Angsana New" panose="02020603050405020304" pitchFamily="18" charset="-34"/>
            </a:endParaRPr>
          </a:p>
        </p:txBody>
      </p:sp>
      <p:grpSp>
        <p:nvGrpSpPr>
          <p:cNvPr id="2" name="Group 1"/>
          <p:cNvGrpSpPr/>
          <p:nvPr/>
        </p:nvGrpSpPr>
        <p:grpSpPr>
          <a:xfrm>
            <a:off x="1044859" y="3219822"/>
            <a:ext cx="4247221" cy="931543"/>
            <a:chOff x="1044859" y="3219822"/>
            <a:chExt cx="4247221" cy="931543"/>
          </a:xfrm>
        </p:grpSpPr>
        <p:sp>
          <p:nvSpPr>
            <p:cNvPr id="7" name="Rectangle 6"/>
            <p:cNvSpPr/>
            <p:nvPr/>
          </p:nvSpPr>
          <p:spPr>
            <a:xfrm>
              <a:off x="1044859" y="3219822"/>
              <a:ext cx="2267001" cy="523220"/>
            </a:xfrm>
            <a:prstGeom prst="rect">
              <a:avLst/>
            </a:prstGeom>
          </p:spPr>
          <p:txBody>
            <a:bodyPr wrap="square">
              <a:spAutoFit/>
            </a:bodyPr>
            <a:lstStyle/>
            <a:p>
              <a:pPr marL="1612900" indent="-1612900"/>
              <a:r>
                <a:rPr lang="en-US" sz="2800" dirty="0" smtClean="0">
                  <a:solidFill>
                    <a:srgbClr val="009900"/>
                  </a:solidFill>
                  <a:latin typeface="Angsana New" panose="02020603050405020304" pitchFamily="18" charset="-34"/>
                  <a:cs typeface="Angsana New" panose="02020603050405020304" pitchFamily="18" charset="-34"/>
                </a:rPr>
                <a:t>Step 1</a:t>
              </a:r>
              <a:r>
                <a:rPr lang="en-US" sz="2800" dirty="0" smtClean="0">
                  <a:solidFill>
                    <a:srgbClr val="FFFF00"/>
                  </a:solidFill>
                  <a:latin typeface="Angsana New" panose="02020603050405020304" pitchFamily="18" charset="-34"/>
                  <a:cs typeface="Angsana New" panose="02020603050405020304" pitchFamily="18" charset="-34"/>
                </a:rPr>
                <a:t> </a:t>
              </a:r>
              <a:r>
                <a:rPr lang="th-TH" sz="2800" dirty="0" smtClean="0">
                  <a:solidFill>
                    <a:srgbClr val="FFFF00"/>
                  </a:solidFill>
                  <a:latin typeface="Angsana New" panose="02020603050405020304" pitchFamily="18" charset="-34"/>
                  <a:cs typeface="Angsana New" panose="02020603050405020304" pitchFamily="18" charset="-34"/>
                </a:rPr>
                <a:t>  </a:t>
              </a:r>
              <a:r>
                <a:rPr lang="en-US" sz="2800" dirty="0" smtClean="0">
                  <a:solidFill>
                    <a:srgbClr val="00FFFF"/>
                  </a:solidFill>
                  <a:latin typeface="Angsana New" panose="02020603050405020304" pitchFamily="18" charset="-34"/>
                  <a:cs typeface="Angsana New" panose="02020603050405020304" pitchFamily="18" charset="-34"/>
                </a:rPr>
                <a:t>Anjali  </a:t>
              </a:r>
            </a:p>
          </p:txBody>
        </p:sp>
        <p:sp>
          <p:nvSpPr>
            <p:cNvPr id="8" name="Rectangle 7"/>
            <p:cNvSpPr/>
            <p:nvPr/>
          </p:nvSpPr>
          <p:spPr>
            <a:xfrm>
              <a:off x="1800943" y="3628145"/>
              <a:ext cx="3491137" cy="523220"/>
            </a:xfrm>
            <a:prstGeom prst="rect">
              <a:avLst/>
            </a:prstGeom>
          </p:spPr>
          <p:txBody>
            <a:bodyPr wrap="square">
              <a:spAutoFit/>
            </a:bodyPr>
            <a:lstStyle/>
            <a:p>
              <a:pPr marL="1612900" indent="-1612900"/>
              <a:r>
                <a:rPr lang="en-US" sz="2800" dirty="0" smtClean="0">
                  <a:solidFill>
                    <a:srgbClr val="009900"/>
                  </a:solidFill>
                  <a:latin typeface="Angsana New" panose="02020603050405020304" pitchFamily="18" charset="-34"/>
                  <a:cs typeface="Angsana New" panose="02020603050405020304" pitchFamily="18" charset="-34"/>
                </a:rPr>
                <a:t>Placing hands at the heart level.</a:t>
              </a:r>
              <a:endParaRPr lang="th-TH" sz="2800" dirty="0">
                <a:solidFill>
                  <a:srgbClr val="009900"/>
                </a:solidFill>
                <a:latin typeface="Angsana New" panose="02020603050405020304" pitchFamily="18" charset="-34"/>
                <a:cs typeface="Angsana New" panose="02020603050405020304" pitchFamily="18" charset="-34"/>
              </a:endParaRPr>
            </a:p>
          </p:txBody>
        </p:sp>
      </p:grpSp>
      <p:sp>
        <p:nvSpPr>
          <p:cNvPr id="9" name="Rectangle 8"/>
          <p:cNvSpPr/>
          <p:nvPr/>
        </p:nvSpPr>
        <p:spPr>
          <a:xfrm>
            <a:off x="95556" y="2696602"/>
            <a:ext cx="4915698" cy="523220"/>
          </a:xfrm>
          <a:prstGeom prst="rect">
            <a:avLst/>
          </a:prstGeom>
        </p:spPr>
        <p:txBody>
          <a:bodyPr wrap="square">
            <a:spAutoFit/>
          </a:bodyPr>
          <a:lstStyle/>
          <a:p>
            <a:pPr indent="542925"/>
            <a:r>
              <a:rPr lang="en-US" sz="2800" dirty="0" smtClean="0">
                <a:latin typeface="Angsana New" panose="02020603050405020304" pitchFamily="18" charset="-34"/>
                <a:cs typeface="Angsana New" panose="02020603050405020304" pitchFamily="18" charset="-34"/>
              </a:rPr>
              <a:t>2.   Follow </a:t>
            </a:r>
            <a:r>
              <a:rPr lang="en-US" sz="2800" dirty="0">
                <a:latin typeface="Angsana New" panose="02020603050405020304" pitchFamily="18" charset="-34"/>
                <a:cs typeface="Angsana New" panose="02020603050405020304" pitchFamily="18" charset="-34"/>
              </a:rPr>
              <a:t>by a 3 step  gesture</a:t>
            </a:r>
            <a:endParaRPr lang="en-US" sz="2800" dirty="0" smtClean="0">
              <a:cs typeface="+mj-cs"/>
            </a:endParaRPr>
          </a:p>
        </p:txBody>
      </p:sp>
    </p:spTree>
    <p:extLst>
      <p:ext uri="{BB962C8B-B14F-4D97-AF65-F5344CB8AC3E}">
        <p14:creationId xmlns:p14="http://schemas.microsoft.com/office/powerpoint/2010/main" val="226531127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676" y="1812760"/>
            <a:ext cx="5472608" cy="830997"/>
          </a:xfrm>
          <a:prstGeom prst="rect">
            <a:avLst/>
          </a:prstGeom>
        </p:spPr>
        <p:txBody>
          <a:bodyPr wrap="square">
            <a:spAutoFit/>
          </a:bodyPr>
          <a:lstStyle/>
          <a:p>
            <a:pPr marL="1160463" indent="-1160463"/>
            <a:r>
              <a:rPr lang="th-TH" sz="2400" dirty="0" smtClean="0">
                <a:solidFill>
                  <a:srgbClr val="9900CC"/>
                </a:solidFill>
                <a:cs typeface="+mj-cs"/>
              </a:rPr>
              <a:t>จังหวะ</a:t>
            </a:r>
            <a:r>
              <a:rPr lang="th-TH" sz="2400" dirty="0">
                <a:solidFill>
                  <a:srgbClr val="9900CC"/>
                </a:solidFill>
                <a:cs typeface="+mj-cs"/>
              </a:rPr>
              <a:t>ที่ ๒ </a:t>
            </a:r>
            <a:r>
              <a:rPr lang="en-US" sz="2400" dirty="0" smtClean="0">
                <a:solidFill>
                  <a:srgbClr val="9900CC"/>
                </a:solidFill>
                <a:cs typeface="+mj-cs"/>
              </a:rPr>
              <a:t> </a:t>
            </a:r>
            <a:r>
              <a:rPr lang="th-TH" sz="2400" dirty="0" smtClean="0">
                <a:solidFill>
                  <a:srgbClr val="00FFFF"/>
                </a:solidFill>
                <a:cs typeface="+mj-cs"/>
              </a:rPr>
              <a:t>“</a:t>
            </a:r>
            <a:r>
              <a:rPr lang="th-TH" sz="2400" dirty="0">
                <a:solidFill>
                  <a:srgbClr val="00FFFF"/>
                </a:solidFill>
                <a:cs typeface="+mj-cs"/>
              </a:rPr>
              <a:t>วันทา” </a:t>
            </a:r>
            <a:r>
              <a:rPr lang="th-TH" sz="2400" dirty="0">
                <a:solidFill>
                  <a:srgbClr val="9900CC"/>
                </a:solidFill>
                <a:cs typeface="+mj-cs"/>
              </a:rPr>
              <a:t>คือ ยกมือขึ้นประนม โดยให้นิ้วหัวแม่มือทั้งสองอยู่ระหว่างคิ้วปลายนิ้วชี้จรด</a:t>
            </a:r>
            <a:r>
              <a:rPr lang="th-TH" sz="2400" dirty="0" smtClean="0">
                <a:solidFill>
                  <a:srgbClr val="9900CC"/>
                </a:solidFill>
                <a:cs typeface="+mj-cs"/>
              </a:rPr>
              <a:t>หน้าผาก</a:t>
            </a:r>
            <a:endParaRPr lang="th-TH" sz="2400" dirty="0">
              <a:solidFill>
                <a:srgbClr val="9900CC"/>
              </a:solidFill>
              <a:cs typeface="+mj-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2168561"/>
            <a:ext cx="1246732" cy="1446825"/>
          </a:xfrm>
          <a:prstGeom prst="rect">
            <a:avLst/>
          </a:prstGeom>
        </p:spPr>
      </p:pic>
      <p:sp>
        <p:nvSpPr>
          <p:cNvPr id="4" name="Rectangle 3"/>
          <p:cNvSpPr/>
          <p:nvPr/>
        </p:nvSpPr>
        <p:spPr>
          <a:xfrm>
            <a:off x="7179765" y="3648610"/>
            <a:ext cx="1431802" cy="338554"/>
          </a:xfrm>
          <a:prstGeom prst="rect">
            <a:avLst/>
          </a:prstGeom>
        </p:spPr>
        <p:txBody>
          <a:bodyPr wrap="none">
            <a:spAutoFit/>
          </a:bodyPr>
          <a:lstStyle/>
          <a:p>
            <a:pPr algn="ctr"/>
            <a:r>
              <a:rPr lang="en-US" sz="1600" dirty="0">
                <a:latin typeface="Angsana New" panose="02020603050405020304" pitchFamily="18" charset="-34"/>
                <a:cs typeface="Angsana New" panose="02020603050405020304" pitchFamily="18" charset="-34"/>
                <a:hlinkClick r:id="rId4"/>
              </a:rPr>
              <a:t>www.kalyanamitra.org</a:t>
            </a:r>
            <a:endParaRPr lang="en-US" sz="1600" dirty="0">
              <a:latin typeface="Angsana New" panose="02020603050405020304" pitchFamily="18" charset="-34"/>
              <a:cs typeface="Angsana New" panose="02020603050405020304" pitchFamily="18" charset="-34"/>
            </a:endParaRPr>
          </a:p>
        </p:txBody>
      </p:sp>
      <p:grpSp>
        <p:nvGrpSpPr>
          <p:cNvPr id="2" name="Group 1"/>
          <p:cNvGrpSpPr/>
          <p:nvPr/>
        </p:nvGrpSpPr>
        <p:grpSpPr>
          <a:xfrm>
            <a:off x="827584" y="2953286"/>
            <a:ext cx="6264696" cy="1477327"/>
            <a:chOff x="827584" y="2953286"/>
            <a:chExt cx="6264696" cy="1477327"/>
          </a:xfrm>
        </p:grpSpPr>
        <p:sp>
          <p:nvSpPr>
            <p:cNvPr id="5" name="Rectangle 4"/>
            <p:cNvSpPr/>
            <p:nvPr/>
          </p:nvSpPr>
          <p:spPr>
            <a:xfrm>
              <a:off x="827584" y="2953286"/>
              <a:ext cx="2376264" cy="523220"/>
            </a:xfrm>
            <a:prstGeom prst="rect">
              <a:avLst/>
            </a:prstGeom>
          </p:spPr>
          <p:txBody>
            <a:bodyPr wrap="square">
              <a:spAutoFit/>
            </a:bodyPr>
            <a:lstStyle/>
            <a:p>
              <a:pPr marL="1160463" indent="-1160463"/>
              <a:r>
                <a:rPr lang="en-US" sz="2800" dirty="0" smtClean="0">
                  <a:solidFill>
                    <a:srgbClr val="9900CC"/>
                  </a:solidFill>
                  <a:latin typeface="Angsana New" panose="02020603050405020304" pitchFamily="18" charset="-34"/>
                  <a:cs typeface="Angsana New" panose="02020603050405020304" pitchFamily="18" charset="-34"/>
                </a:rPr>
                <a:t>Step 2 </a:t>
              </a:r>
              <a:r>
                <a:rPr lang="th-TH" sz="2800" dirty="0" smtClean="0">
                  <a:solidFill>
                    <a:srgbClr val="9900CC"/>
                  </a:solidFill>
                  <a:latin typeface="Angsana New" panose="02020603050405020304" pitchFamily="18" charset="-34"/>
                  <a:cs typeface="Angsana New" panose="02020603050405020304" pitchFamily="18" charset="-34"/>
                </a:rPr>
                <a:t>  </a:t>
              </a:r>
              <a:r>
                <a:rPr lang="en-US" sz="2800" dirty="0" smtClean="0">
                  <a:solidFill>
                    <a:srgbClr val="9900CC"/>
                  </a:solidFill>
                  <a:latin typeface="Angsana New" panose="02020603050405020304" pitchFamily="18" charset="-34"/>
                  <a:cs typeface="Angsana New" panose="02020603050405020304" pitchFamily="18" charset="-34"/>
                </a:rPr>
                <a:t> </a:t>
              </a:r>
              <a:r>
                <a:rPr lang="en-US" sz="2800" dirty="0" err="1" smtClean="0">
                  <a:solidFill>
                    <a:srgbClr val="00FFFF"/>
                  </a:solidFill>
                  <a:latin typeface="Angsana New" panose="02020603050405020304" pitchFamily="18" charset="-34"/>
                  <a:cs typeface="Angsana New" panose="02020603050405020304" pitchFamily="18" charset="-34"/>
                </a:rPr>
                <a:t>Wantha</a:t>
              </a:r>
              <a:endParaRPr lang="en-US" sz="2800" dirty="0" smtClean="0">
                <a:solidFill>
                  <a:srgbClr val="00FFFF"/>
                </a:solidFill>
                <a:latin typeface="Angsana New" panose="02020603050405020304" pitchFamily="18" charset="-34"/>
                <a:cs typeface="Angsana New" panose="02020603050405020304" pitchFamily="18" charset="-34"/>
              </a:endParaRPr>
            </a:p>
          </p:txBody>
        </p:sp>
        <p:sp>
          <p:nvSpPr>
            <p:cNvPr id="6" name="Rectangle 5"/>
            <p:cNvSpPr/>
            <p:nvPr/>
          </p:nvSpPr>
          <p:spPr>
            <a:xfrm>
              <a:off x="1697765" y="3476506"/>
              <a:ext cx="5394515" cy="954107"/>
            </a:xfrm>
            <a:prstGeom prst="rect">
              <a:avLst/>
            </a:prstGeom>
          </p:spPr>
          <p:txBody>
            <a:bodyPr wrap="square">
              <a:spAutoFit/>
            </a:bodyPr>
            <a:lstStyle/>
            <a:p>
              <a:r>
                <a:rPr lang="en-US" sz="2800" dirty="0" smtClean="0">
                  <a:solidFill>
                    <a:srgbClr val="9900CC"/>
                  </a:solidFill>
                  <a:latin typeface="Angsana New" panose="02020603050405020304" pitchFamily="18" charset="-34"/>
                  <a:cs typeface="Angsana New" panose="02020603050405020304" pitchFamily="18" charset="-34"/>
                </a:rPr>
                <a:t>Raising both palms with thumbs</a:t>
              </a:r>
              <a:r>
                <a:rPr lang="th-TH" sz="2800" dirty="0" smtClean="0">
                  <a:solidFill>
                    <a:srgbClr val="9900CC"/>
                  </a:solidFill>
                  <a:latin typeface="Angsana New" panose="02020603050405020304" pitchFamily="18" charset="-34"/>
                  <a:cs typeface="Angsana New" panose="02020603050405020304" pitchFamily="18" charset="-34"/>
                </a:rPr>
                <a:t>  </a:t>
              </a:r>
              <a:r>
                <a:rPr lang="en-US" sz="2800" dirty="0" smtClean="0">
                  <a:solidFill>
                    <a:srgbClr val="9900CC"/>
                  </a:solidFill>
                  <a:latin typeface="Angsana New" panose="02020603050405020304" pitchFamily="18" charset="-34"/>
                  <a:cs typeface="Angsana New" panose="02020603050405020304" pitchFamily="18" charset="-34"/>
                </a:rPr>
                <a:t>between eyebrows , and index</a:t>
              </a:r>
              <a:r>
                <a:rPr lang="th-TH" sz="2800" dirty="0" smtClean="0">
                  <a:solidFill>
                    <a:srgbClr val="9900CC"/>
                  </a:solidFill>
                  <a:latin typeface="Angsana New" panose="02020603050405020304" pitchFamily="18" charset="-34"/>
                  <a:cs typeface="Angsana New" panose="02020603050405020304" pitchFamily="18" charset="-34"/>
                </a:rPr>
                <a:t> </a:t>
              </a:r>
              <a:r>
                <a:rPr lang="en-US" sz="2800" dirty="0" smtClean="0">
                  <a:solidFill>
                    <a:srgbClr val="9900CC"/>
                  </a:solidFill>
                  <a:latin typeface="Angsana New" panose="02020603050405020304" pitchFamily="18" charset="-34"/>
                  <a:cs typeface="Angsana New" panose="02020603050405020304" pitchFamily="18" charset="-34"/>
                </a:rPr>
                <a:t>Fingers at forehead</a:t>
              </a:r>
              <a:endParaRPr lang="th-TH" sz="2800" dirty="0">
                <a:solidFill>
                  <a:srgbClr val="9900CC"/>
                </a:solidFill>
                <a:latin typeface="Angsana New" panose="02020603050405020304" pitchFamily="18" charset="-34"/>
                <a:cs typeface="Angsana New" panose="02020603050405020304" pitchFamily="18" charset="-34"/>
              </a:endParaRPr>
            </a:p>
          </p:txBody>
        </p:sp>
      </p:grpSp>
    </p:spTree>
    <p:extLst>
      <p:ext uri="{BB962C8B-B14F-4D97-AF65-F5344CB8AC3E}">
        <p14:creationId xmlns:p14="http://schemas.microsoft.com/office/powerpoint/2010/main" val="240089088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362130"/>
            <a:ext cx="6120680" cy="1569660"/>
          </a:xfrm>
          <a:prstGeom prst="rect">
            <a:avLst/>
          </a:prstGeom>
        </p:spPr>
        <p:txBody>
          <a:bodyPr wrap="square">
            <a:spAutoFit/>
          </a:bodyPr>
          <a:lstStyle/>
          <a:p>
            <a:pPr marL="1162050" indent="-1162050"/>
            <a:r>
              <a:rPr lang="th-TH" sz="2400" dirty="0">
                <a:cs typeface="+mj-cs"/>
              </a:rPr>
              <a:t>จังหวะที่ </a:t>
            </a:r>
            <a:r>
              <a:rPr lang="th-TH" sz="2400" dirty="0" smtClean="0">
                <a:cs typeface="+mj-cs"/>
              </a:rPr>
              <a:t>๓     </a:t>
            </a:r>
            <a:r>
              <a:rPr lang="th-TH" sz="2400" dirty="0">
                <a:solidFill>
                  <a:srgbClr val="00FFFF"/>
                </a:solidFill>
                <a:cs typeface="+mj-cs"/>
              </a:rPr>
              <a:t>“อภิวาท” </a:t>
            </a:r>
            <a:r>
              <a:rPr lang="en-US" sz="2400" dirty="0" smtClean="0">
                <a:solidFill>
                  <a:srgbClr val="00FFFF"/>
                </a:solidFill>
                <a:cs typeface="+mj-cs"/>
              </a:rPr>
              <a:t> </a:t>
            </a:r>
            <a:r>
              <a:rPr lang="th-TH" sz="2400" dirty="0" smtClean="0">
                <a:cs typeface="+mj-cs"/>
              </a:rPr>
              <a:t>คือ </a:t>
            </a:r>
            <a:r>
              <a:rPr lang="th-TH" sz="2400" dirty="0">
                <a:cs typeface="+mj-cs"/>
              </a:rPr>
              <a:t>หมอบกราบลงให้หน้าผากจรดพื้น ในระหว่างฝ่ามือทั้งสองวางฝ่ามือแบราบลงแนบกับพื้นห่างกันหนึ่งฝ่ามือ สำหรับอุบาสกนิยมให้ข้อศอกทั้งสองต่อกับเข่าทั้งสอง ส่วนอุบาสิกานิยมให้ข้อศอกทั้งสองขนาบเข่า</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529730"/>
            <a:ext cx="1478234" cy="1368152"/>
          </a:xfrm>
          <a:prstGeom prst="rect">
            <a:avLst/>
          </a:prstGeom>
        </p:spPr>
      </p:pic>
      <p:sp>
        <p:nvSpPr>
          <p:cNvPr id="4" name="Rectangle 3"/>
          <p:cNvSpPr/>
          <p:nvPr/>
        </p:nvSpPr>
        <p:spPr>
          <a:xfrm>
            <a:off x="6971480" y="2877495"/>
            <a:ext cx="1431802" cy="338554"/>
          </a:xfrm>
          <a:prstGeom prst="rect">
            <a:avLst/>
          </a:prstGeom>
        </p:spPr>
        <p:txBody>
          <a:bodyPr wrap="none">
            <a:spAutoFit/>
          </a:bodyPr>
          <a:lstStyle/>
          <a:p>
            <a:r>
              <a:rPr lang="en-US" sz="1600" dirty="0">
                <a:latin typeface="Angsana New" panose="02020603050405020304" pitchFamily="18" charset="-34"/>
                <a:cs typeface="Angsana New" panose="02020603050405020304" pitchFamily="18" charset="-34"/>
                <a:hlinkClick r:id="rId3"/>
              </a:rPr>
              <a:t>www.kalyanamitra.org</a:t>
            </a:r>
            <a:endParaRPr lang="en-US" sz="1600" dirty="0">
              <a:latin typeface="Angsana New" panose="02020603050405020304" pitchFamily="18" charset="-34"/>
              <a:cs typeface="Angsana New" panose="02020603050405020304" pitchFamily="18" charset="-34"/>
            </a:endParaRPr>
          </a:p>
        </p:txBody>
      </p:sp>
      <p:grpSp>
        <p:nvGrpSpPr>
          <p:cNvPr id="2" name="Group 1"/>
          <p:cNvGrpSpPr/>
          <p:nvPr/>
        </p:nvGrpSpPr>
        <p:grpSpPr>
          <a:xfrm>
            <a:off x="1547664" y="2954439"/>
            <a:ext cx="6480720" cy="1832675"/>
            <a:chOff x="539552" y="2988166"/>
            <a:chExt cx="6480720" cy="1832675"/>
          </a:xfrm>
        </p:grpSpPr>
        <p:sp>
          <p:nvSpPr>
            <p:cNvPr id="5" name="Rectangle 4"/>
            <p:cNvSpPr/>
            <p:nvPr/>
          </p:nvSpPr>
          <p:spPr>
            <a:xfrm>
              <a:off x="539552" y="2988166"/>
              <a:ext cx="1845377" cy="523220"/>
            </a:xfrm>
            <a:prstGeom prst="rect">
              <a:avLst/>
            </a:prstGeom>
          </p:spPr>
          <p:txBody>
            <a:bodyPr wrap="none">
              <a:spAutoFit/>
            </a:bodyPr>
            <a:lstStyle/>
            <a:p>
              <a:pPr marL="1343025" indent="-1343025"/>
              <a:r>
                <a:rPr lang="en-US" sz="2800" dirty="0">
                  <a:latin typeface="Angsana New" panose="02020603050405020304" pitchFamily="18" charset="-34"/>
                  <a:cs typeface="Angsana New" panose="02020603050405020304" pitchFamily="18" charset="-34"/>
                </a:rPr>
                <a:t>Step 3 </a:t>
              </a:r>
              <a:r>
                <a:rPr lang="th-TH" sz="2800" dirty="0" smtClean="0">
                  <a:latin typeface="Angsana New" panose="02020603050405020304" pitchFamily="18" charset="-34"/>
                  <a:cs typeface="Angsana New" panose="02020603050405020304" pitchFamily="18" charset="-34"/>
                </a:rPr>
                <a:t>    </a:t>
              </a:r>
              <a:r>
                <a:rPr lang="en-US" sz="2800" dirty="0" err="1" smtClean="0">
                  <a:solidFill>
                    <a:srgbClr val="00FFFF"/>
                  </a:solidFill>
                  <a:latin typeface="Angsana New" panose="02020603050405020304" pitchFamily="18" charset="-34"/>
                  <a:cs typeface="Angsana New" panose="02020603050405020304" pitchFamily="18" charset="-34"/>
                </a:rPr>
                <a:t>Abhivat</a:t>
              </a:r>
              <a:endParaRPr lang="en-US" sz="2800" dirty="0">
                <a:solidFill>
                  <a:srgbClr val="00FFFF"/>
                </a:solidFill>
                <a:latin typeface="Angsana New" panose="02020603050405020304" pitchFamily="18" charset="-34"/>
                <a:cs typeface="Angsana New" panose="02020603050405020304" pitchFamily="18" charset="-34"/>
              </a:endParaRPr>
            </a:p>
          </p:txBody>
        </p:sp>
        <p:sp>
          <p:nvSpPr>
            <p:cNvPr id="7" name="Rectangle 6"/>
            <p:cNvSpPr/>
            <p:nvPr/>
          </p:nvSpPr>
          <p:spPr>
            <a:xfrm>
              <a:off x="1835696" y="3435846"/>
              <a:ext cx="5184576" cy="1384995"/>
            </a:xfrm>
            <a:prstGeom prst="rect">
              <a:avLst/>
            </a:prstGeom>
          </p:spPr>
          <p:txBody>
            <a:bodyPr wrap="square">
              <a:spAutoFit/>
            </a:bodyPr>
            <a:lstStyle/>
            <a:p>
              <a:r>
                <a:rPr lang="en-US" sz="2800" dirty="0" smtClean="0">
                  <a:latin typeface="Angsana New" panose="02020603050405020304" pitchFamily="18" charset="-34"/>
                  <a:cs typeface="Angsana New" panose="02020603050405020304" pitchFamily="18" charset="-34"/>
                </a:rPr>
                <a:t>Bowing with forehead touching the floor between the palms. Men rest elbows close to knees and women, elbows around knees.</a:t>
              </a:r>
              <a:endParaRPr lang="th-TH" sz="2800" dirty="0">
                <a:latin typeface="Angsana New" panose="02020603050405020304" pitchFamily="18" charset="-34"/>
                <a:cs typeface="Angsana New" panose="02020603050405020304" pitchFamily="18" charset="-34"/>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3439124"/>
            <a:ext cx="1080120" cy="1347990"/>
          </a:xfrm>
          <a:prstGeom prst="rect">
            <a:avLst/>
          </a:prstGeom>
        </p:spPr>
      </p:pic>
    </p:spTree>
    <p:extLst>
      <p:ext uri="{BB962C8B-B14F-4D97-AF65-F5344CB8AC3E}">
        <p14:creationId xmlns:p14="http://schemas.microsoft.com/office/powerpoint/2010/main" val="3141828867"/>
      </p:ext>
    </p:extLst>
  </p:cSld>
  <p:clrMapOvr>
    <a:masterClrMapping/>
  </p:clrMapOvr>
  <mc:AlternateContent xmlns:mc="http://schemas.openxmlformats.org/markup-compatibility/2006" xmlns:p14="http://schemas.microsoft.com/office/powerpoint/2010/main">
    <mc:Choice Requires="p14">
      <p:transition p14:dur="250" advClick="0" advTm="4000">
        <p:split orient="vert"/>
      </p:transition>
    </mc:Choice>
    <mc:Fallback xmlns="">
      <p:transition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1708</Words>
  <Application>Microsoft Office PowerPoint</Application>
  <PresentationFormat>On-screen Show (16:9)</PresentationFormat>
  <Paragraphs>153</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hp</cp:lastModifiedBy>
  <cp:revision>75</cp:revision>
  <cp:lastPrinted>2014-02-05T06:30:21Z</cp:lastPrinted>
  <dcterms:created xsi:type="dcterms:W3CDTF">2014-02-04T14:15:01Z</dcterms:created>
  <dcterms:modified xsi:type="dcterms:W3CDTF">2014-02-07T09:38:25Z</dcterms:modified>
</cp:coreProperties>
</file>