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8" r:id="rId5"/>
    <p:sldId id="260" r:id="rId6"/>
    <p:sldId id="262" r:id="rId7"/>
    <p:sldId id="261" r:id="rId8"/>
    <p:sldId id="267" r:id="rId9"/>
    <p:sldId id="268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69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99205763340795E-2"/>
          <c:y val="7.0917946081309108E-2"/>
          <c:w val="0.44726584524156704"/>
          <c:h val="0.81326758526306997"/>
        </c:manualLayout>
      </c:layout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CGI publication</c:v>
                </c:pt>
              </c:strCache>
            </c:strRef>
          </c:tx>
          <c:dPt>
            <c:idx val="0"/>
            <c:bubble3D val="0"/>
            <c:explosion val="5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-0.10698344760398379"/>
                  <c:y val="0.14303762536282333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348540216341566"/>
                  <c:y val="-0.17011539864554792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Open Access 122 รายการ</c:v>
                </c:pt>
                <c:pt idx="1">
                  <c:v>Other 294 รายการ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122</c:v>
                </c:pt>
                <c:pt idx="1">
                  <c:v>294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4262827354616416"/>
          <c:y val="0.43334203129809057"/>
          <c:w val="0.39606511499316827"/>
          <c:h val="0.28767270081527402"/>
        </c:manualLayout>
      </c:layout>
      <c:overlay val="0"/>
      <c:txPr>
        <a:bodyPr/>
        <a:lstStyle/>
        <a:p>
          <a:pPr>
            <a:defRPr sz="2800" b="1">
              <a:latin typeface="TH Sarabun New" panose="020B0500040200020003" pitchFamily="34" charset="-34"/>
              <a:cs typeface="TH Sarabun New" panose="020B0500040200020003" pitchFamily="34" charset="-34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Publication Years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</c:v>
                </c:pt>
                <c:pt idx="1">
                  <c:v>8</c:v>
                </c:pt>
                <c:pt idx="2">
                  <c:v>12</c:v>
                </c:pt>
                <c:pt idx="3">
                  <c:v>5</c:v>
                </c:pt>
                <c:pt idx="4">
                  <c:v>7</c:v>
                </c:pt>
                <c:pt idx="5">
                  <c:v>10</c:v>
                </c:pt>
                <c:pt idx="6">
                  <c:v>10</c:v>
                </c:pt>
                <c:pt idx="7">
                  <c:v>13</c:v>
                </c:pt>
                <c:pt idx="8">
                  <c:v>12</c:v>
                </c:pt>
                <c:pt idx="9">
                  <c:v>21</c:v>
                </c:pt>
                <c:pt idx="10">
                  <c:v>14</c:v>
                </c:pt>
                <c:pt idx="11">
                  <c:v>8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1354880"/>
        <c:axId val="31357568"/>
      </c:lineChart>
      <c:catAx>
        <c:axId val="3135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1357568"/>
        <c:crosses val="autoZero"/>
        <c:auto val="1"/>
        <c:lblAlgn val="ctr"/>
        <c:lblOffset val="100"/>
        <c:noMultiLvlLbl val="0"/>
      </c:catAx>
      <c:valAx>
        <c:axId val="313575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1354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429930595014727"/>
          <c:y val="0.34064805815274685"/>
          <c:w val="0.7173440646226088"/>
          <c:h val="0.6220971050742847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OA Type</c:v>
                </c:pt>
              </c:strCache>
            </c:strRef>
          </c:tx>
          <c:explosion val="10"/>
          <c:dLbls>
            <c:dLbl>
              <c:idx val="0"/>
              <c:layout>
                <c:manualLayout>
                  <c:x val="-0.17027347352845262"/>
                  <c:y val="4.1706838658200074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660870873122484"/>
                  <c:y val="-0.3515050074020765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5326008305472272"/>
                  <c:y val="-4.499230457833586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2286122119530507"/>
                  <c:y val="-0.104660994022929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3985922070929852"/>
                  <c:y val="-0.1267599895438743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30345202401847909"/>
                  <c:y val="-0.2496520600327633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2760277728344025E-2"/>
                  <c:y val="-0.124265903708469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11905963155645852"/>
                  <c:y val="-0.242517253585166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6.2684454385395952E-2"/>
                  <c:y val="-0.2544867143971854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18796426948610681"/>
                  <c:y val="-0.1622765932065169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9.6983371891658482E-2"/>
                  <c:y val="-6.714964319448980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Sheet1!$A$2:$A$13</c:f>
              <c:strCache>
                <c:ptCount val="12"/>
                <c:pt idx="0">
                  <c:v>DOAJ Gold, Green Published</c:v>
                </c:pt>
                <c:pt idx="1">
                  <c:v>Bronze</c:v>
                </c:pt>
                <c:pt idx="2">
                  <c:v>DOAJ Gold</c:v>
                </c:pt>
                <c:pt idx="3">
                  <c:v>Green Published, Bronze</c:v>
                </c:pt>
                <c:pt idx="4">
                  <c:v>Bronze, Green Published</c:v>
                </c:pt>
                <c:pt idx="5">
                  <c:v>Green Accepted</c:v>
                </c:pt>
                <c:pt idx="6">
                  <c:v>Green Published, Other Gold</c:v>
                </c:pt>
                <c:pt idx="7">
                  <c:v>Other Gold</c:v>
                </c:pt>
                <c:pt idx="8">
                  <c:v>Other Gold, Green Accepted</c:v>
                </c:pt>
                <c:pt idx="9">
                  <c:v>Green Accepted, Bronze</c:v>
                </c:pt>
                <c:pt idx="10">
                  <c:v>Green Accepted, Other Gold</c:v>
                </c:pt>
                <c:pt idx="11">
                  <c:v>Green Published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38</c:v>
                </c:pt>
                <c:pt idx="1">
                  <c:v>36</c:v>
                </c:pt>
                <c:pt idx="2">
                  <c:v>14</c:v>
                </c:pt>
                <c:pt idx="3">
                  <c:v>10</c:v>
                </c:pt>
                <c:pt idx="4">
                  <c:v>8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Research Areas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Sheet1!$A$2:$A$28</c:f>
              <c:strCache>
                <c:ptCount val="27"/>
                <c:pt idx="0">
                  <c:v>MICROBIOLOGY</c:v>
                </c:pt>
                <c:pt idx="1">
                  <c:v>ONCOLOGY</c:v>
                </c:pt>
                <c:pt idx="2">
                  <c:v>SCIENCE TECHNOLOGY OTHER TOPICS</c:v>
                </c:pt>
                <c:pt idx="3">
                  <c:v>BIOCHEMISTRY MOLECULAR BIOLOGY</c:v>
                </c:pt>
                <c:pt idx="4">
                  <c:v>PHARMACOLOGY PHARMACY</c:v>
                </c:pt>
                <c:pt idx="5">
                  <c:v>CHEMISTRY</c:v>
                </c:pt>
                <c:pt idx="6">
                  <c:v>INFECTIOUS DISEASES</c:v>
                </c:pt>
                <c:pt idx="7">
                  <c:v>LIFE SCIENCES BIOMEDICINE OTHER TOPICS</c:v>
                </c:pt>
                <c:pt idx="8">
                  <c:v>ENVIRONMENTAL SCIENCES ECOLOGY</c:v>
                </c:pt>
                <c:pt idx="9">
                  <c:v>TOXICOLOGY</c:v>
                </c:pt>
                <c:pt idx="10">
                  <c:v>BIOTECHNOLOGY APPLIED MICROBIOLOGY</c:v>
                </c:pt>
                <c:pt idx="11">
                  <c:v>CELL BIOLOGY</c:v>
                </c:pt>
                <c:pt idx="12">
                  <c:v>CRYSTALLOGRAPHY</c:v>
                </c:pt>
                <c:pt idx="13">
                  <c:v>ENDOCRINOLOGY METABOLISM</c:v>
                </c:pt>
                <c:pt idx="14">
                  <c:v>GENETICS HEREDITY</c:v>
                </c:pt>
                <c:pt idx="15">
                  <c:v>IMMUNOLOGY</c:v>
                </c:pt>
                <c:pt idx="16">
                  <c:v>NEUROSCIENCES NEUROLOGY</c:v>
                </c:pt>
                <c:pt idx="17">
                  <c:v>PARASITOLOGY</c:v>
                </c:pt>
                <c:pt idx="18">
                  <c:v>RESEARCH EXPERIMENTAL MEDICINE</c:v>
                </c:pt>
                <c:pt idx="19">
                  <c:v>TROPICAL MEDICINE</c:v>
                </c:pt>
                <c:pt idx="20">
                  <c:v>ENGINEERING</c:v>
                </c:pt>
                <c:pt idx="21">
                  <c:v>INTEGRATIVE COMPLEMENTARY MEDICINE</c:v>
                </c:pt>
                <c:pt idx="22">
                  <c:v>MYCOLOGY</c:v>
                </c:pt>
                <c:pt idx="23">
                  <c:v>NUTRITION DIETETICS</c:v>
                </c:pt>
                <c:pt idx="24">
                  <c:v>PUBLIC ENVIRONMENTAL OCCUPATIONAL HEALTH</c:v>
                </c:pt>
                <c:pt idx="25">
                  <c:v>VETERINARY SCIENCES</c:v>
                </c:pt>
                <c:pt idx="26">
                  <c:v>VIROLOGY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27</c:v>
                </c:pt>
                <c:pt idx="1">
                  <c:v>17</c:v>
                </c:pt>
                <c:pt idx="2">
                  <c:v>17</c:v>
                </c:pt>
                <c:pt idx="3">
                  <c:v>16</c:v>
                </c:pt>
                <c:pt idx="4">
                  <c:v>14</c:v>
                </c:pt>
                <c:pt idx="5">
                  <c:v>11</c:v>
                </c:pt>
                <c:pt idx="6">
                  <c:v>9</c:v>
                </c:pt>
                <c:pt idx="7">
                  <c:v>9</c:v>
                </c:pt>
                <c:pt idx="8">
                  <c:v>6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947648"/>
        <c:axId val="15950592"/>
      </c:barChart>
      <c:catAx>
        <c:axId val="159476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15950592"/>
        <c:crosses val="autoZero"/>
        <c:auto val="1"/>
        <c:lblAlgn val="ctr"/>
        <c:lblOffset val="100"/>
        <c:noMultiLvlLbl val="0"/>
      </c:catAx>
      <c:valAx>
        <c:axId val="15950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947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47575132817665"/>
          <c:y val="3.0866359269839369E-2"/>
          <c:w val="0.81352424867182338"/>
          <c:h val="0.938267281460321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ผลงานวิจัยที่ตีพิมพ์ในวารสารแบบเปิด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RUCHIRAWAT S.</c:v>
                </c:pt>
                <c:pt idx="1">
                  <c:v>VATTANAVIBOON P.</c:v>
                </c:pt>
                <c:pt idx="2">
                  <c:v>SVASTI J.</c:v>
                </c:pt>
                <c:pt idx="3">
                  <c:v>SUKCHAWALIT R.</c:v>
                </c:pt>
                <c:pt idx="4">
                  <c:v>SATAYAVIVAD J.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26</c:v>
                </c:pt>
                <c:pt idx="1">
                  <c:v>23</c:v>
                </c:pt>
                <c:pt idx="2">
                  <c:v>16</c:v>
                </c:pt>
                <c:pt idx="3">
                  <c:v>9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3063296"/>
        <c:axId val="33065984"/>
      </c:barChart>
      <c:catAx>
        <c:axId val="3306329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3065984"/>
        <c:crosses val="autoZero"/>
        <c:auto val="1"/>
        <c:lblAlgn val="ctr"/>
        <c:lblOffset val="100"/>
        <c:noMultiLvlLbl val="0"/>
      </c:catAx>
      <c:valAx>
        <c:axId val="330659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063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6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7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5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7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4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6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0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2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41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3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93FF7-AB60-4CA3-85F0-7F4098E7E9A2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1BEDD-62AD-4EF8-9366-2BABFD141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9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333">
              <a:srgbClr val="85C2FF"/>
            </a:gs>
            <a:gs pos="33000">
              <a:srgbClr val="C4D6EB"/>
            </a:gs>
            <a:gs pos="86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137924"/>
            <a:ext cx="9144000" cy="100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93" t="5103" r="30454" b="6781"/>
          <a:stretch/>
        </p:blipFill>
        <p:spPr>
          <a:xfrm>
            <a:off x="3635896" y="191136"/>
            <a:ext cx="1584176" cy="2218597"/>
          </a:xfrm>
          <a:prstGeom prst="rect">
            <a:avLst/>
          </a:prstGeom>
        </p:spPr>
      </p:pic>
      <p:pic>
        <p:nvPicPr>
          <p:cNvPr id="1028" name="Picture 4" descr="https://sben.co.uk/wp-content/uploads/2017/05/orange-header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7"/>
          <a:stretch/>
        </p:blipFill>
        <p:spPr bwMode="auto">
          <a:xfrm>
            <a:off x="1" y="2571750"/>
            <a:ext cx="914400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28" t="16033" r="7945" b="16755"/>
          <a:stretch/>
        </p:blipFill>
        <p:spPr>
          <a:xfrm>
            <a:off x="323528" y="4137925"/>
            <a:ext cx="1188760" cy="9464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2517744"/>
            <a:ext cx="9144000" cy="16572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ผลงานทางวิชาการของสถาบันบัณฑิตศึกษาจุฬาภรณ์</a:t>
            </a:r>
          </a:p>
          <a:p>
            <a:pPr algn="ctr"/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ที่ตีพิมพ์ลงในวารสารวิชาการนานาชาติแบบเปิด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ccess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Journals 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ตั้งแต่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ปี 2008 - 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  <a:endParaRPr lang="th-TH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12288" y="4285097"/>
            <a:ext cx="65881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ศูนย์</a:t>
            </a:r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การเรียนรู้ สถาบันบัณฑิตศึกษาจุฬา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ภรณ์</a:t>
            </a:r>
          </a:p>
          <a:p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สิงหาคม 2562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79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7474"/>
            <a:ext cx="8229600" cy="857250"/>
          </a:xfrm>
        </p:spPr>
        <p:txBody>
          <a:bodyPr>
            <a:normAutofit/>
          </a:bodyPr>
          <a:lstStyle/>
          <a:p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ขอบเขตของ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รายงาน 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91631"/>
            <a:ext cx="8424936" cy="3102992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ผลงาน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ตีพิมพ์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ของสถาบันบัณฑิตศึกษาจุฬาภรณ์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ปี (ปี 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2008-2019)</a:t>
            </a:r>
          </a:p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ค้น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คืนจากฐานข้อมูล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Web of Science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ค้น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คืนเมื่อวันที่ 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23 กรกฎาคม 2562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822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70" y="141480"/>
            <a:ext cx="6984776" cy="857250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จำนวนผลงานทางวิชาการ (ปี 2008-2019)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934798"/>
              </p:ext>
            </p:extLst>
          </p:nvPr>
        </p:nvGraphicFramePr>
        <p:xfrm>
          <a:off x="318356" y="886629"/>
          <a:ext cx="8507288" cy="3070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51520" y="3651870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ผลงานตีพิมพ์ของสถาบันฯ </a:t>
            </a:r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ปี (ปี 2008-2019) มีจำนวน 416</a:t>
            </a:r>
            <a:r>
              <a:rPr lang="en-US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รายการ </a:t>
            </a:r>
            <a:endParaRPr lang="en-US" sz="32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แบ่งเป็น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Open Access (OA) </a:t>
            </a: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จำนวน 122 รายการ 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th-TH" sz="32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และ</a:t>
            </a:r>
            <a:r>
              <a:rPr lang="th-TH" sz="3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อื่นๆ 294 รายการ </a:t>
            </a:r>
          </a:p>
        </p:txBody>
      </p:sp>
    </p:spTree>
    <p:extLst>
      <p:ext uri="{BB962C8B-B14F-4D97-AF65-F5344CB8AC3E}">
        <p14:creationId xmlns:p14="http://schemas.microsoft.com/office/powerpoint/2010/main" val="38440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845686"/>
              </p:ext>
            </p:extLst>
          </p:nvPr>
        </p:nvGraphicFramePr>
        <p:xfrm>
          <a:off x="251520" y="1221600"/>
          <a:ext cx="8640960" cy="27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51520" y="4086094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โดยใน</a:t>
            </a:r>
            <a:r>
              <a:rPr lang="en-US" sz="32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ปี 2017 </a:t>
            </a:r>
            <a:r>
              <a:rPr lang="th-TH" sz="32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สถาบันฯมีการตีพิมพ์ผลงานวิชาการ</a:t>
            </a:r>
            <a:endParaRPr lang="en-US" sz="3200" b="1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th-TH" sz="32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ลงในวารสารวิชาการนานาชาติแบบเปิดมากที่สุด คือ </a:t>
            </a:r>
            <a:r>
              <a:rPr lang="th-TH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21 รายการ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07704" y="87474"/>
            <a:ext cx="7200800" cy="857250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ผลงานตีพิมพ์ในวารสาร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OA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ปี 2008-2019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265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87474"/>
            <a:ext cx="7137970" cy="857250"/>
          </a:xfrm>
        </p:spPr>
        <p:txBody>
          <a:bodyPr>
            <a:normAutofit/>
          </a:bodyPr>
          <a:lstStyle/>
          <a:p>
            <a:r>
              <a:rPr lang="th-TH" b="1" dirty="0" smtClean="0"/>
              <a:t>แหล่งตีพิมพ์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050647"/>
            <a:ext cx="6233563" cy="2654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3194" y="3717488"/>
            <a:ext cx="88112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buFont typeface="Arial" panose="020B0604020202020204" pitchFamily="34" charset="0"/>
              <a:buChar char="•"/>
            </a:pPr>
            <a:r>
              <a:rPr lang="th-TH" sz="2200" b="1" dirty="0" smtClean="0"/>
              <a:t>ผลงานทางวิชาการประเภท </a:t>
            </a:r>
            <a:r>
              <a:rPr lang="en-US" sz="2200" b="1" dirty="0"/>
              <a:t>OA </a:t>
            </a:r>
            <a:r>
              <a:rPr lang="th-TH" sz="2200" b="1" dirty="0" smtClean="0"/>
              <a:t>ได้ลงตีพิมพ์</a:t>
            </a:r>
            <a:r>
              <a:rPr lang="th-TH" sz="2200" b="1" dirty="0"/>
              <a:t>ในแหล่งตีพิมพ์ 58 ชื่อ โดย ตีพิมพ์มากที่สุด</a:t>
            </a:r>
            <a:r>
              <a:rPr lang="th-TH" sz="2200" b="1" dirty="0" smtClean="0"/>
              <a:t>ในวารสาร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>EXCLI JOURNAL</a:t>
            </a:r>
            <a:r>
              <a:rPr lang="th-TH" sz="2200" b="1" dirty="0" smtClean="0"/>
              <a:t> </a:t>
            </a:r>
            <a:r>
              <a:rPr lang="en-US" sz="2200" b="1" dirty="0" smtClean="0"/>
              <a:t>(9 </a:t>
            </a:r>
            <a:r>
              <a:rPr lang="th-TH" sz="2200" b="1" dirty="0" smtClean="0"/>
              <a:t>รายการ) และ วารสาร </a:t>
            </a:r>
            <a:r>
              <a:rPr lang="en-US" sz="2200" b="1" dirty="0" smtClean="0"/>
              <a:t>PLOS </a:t>
            </a:r>
            <a:r>
              <a:rPr lang="en-US" sz="2200" b="1" dirty="0"/>
              <a:t>ONE (9 </a:t>
            </a:r>
            <a:r>
              <a:rPr lang="th-TH" sz="2200" b="1" dirty="0"/>
              <a:t>รายการ) </a:t>
            </a:r>
            <a:endParaRPr lang="en-US" sz="2200" b="1" dirty="0" smtClean="0"/>
          </a:p>
          <a:p>
            <a:pPr marL="263525" indent="-263525">
              <a:buFont typeface="Arial" panose="020B0604020202020204" pitchFamily="34" charset="0"/>
              <a:buChar char="•"/>
            </a:pPr>
            <a:r>
              <a:rPr lang="th-TH" sz="2200" b="1" dirty="0"/>
              <a:t>สถาบันฯ มีผลงานตีพิมพ์อยู่ใน</a:t>
            </a:r>
            <a:r>
              <a:rPr lang="th-TH" sz="2200" b="1" dirty="0" smtClean="0"/>
              <a:t>วารสาร </a:t>
            </a:r>
            <a:r>
              <a:rPr lang="en-US" sz="2200" b="1" dirty="0" smtClean="0"/>
              <a:t>OA </a:t>
            </a:r>
            <a:r>
              <a:rPr lang="th-TH" sz="2200" b="1" dirty="0" smtClean="0"/>
              <a:t>ที่มี</a:t>
            </a:r>
            <a:r>
              <a:rPr lang="th-TH" sz="2200" b="1" dirty="0"/>
              <a:t>ค่า </a:t>
            </a:r>
            <a:r>
              <a:rPr lang="en-US" sz="2200" b="1" dirty="0"/>
              <a:t>Impact Factor </a:t>
            </a:r>
            <a:r>
              <a:rPr lang="th-TH" sz="2200" b="1" dirty="0"/>
              <a:t>สูงสุด </a:t>
            </a:r>
            <a:r>
              <a:rPr lang="th-TH" sz="2200" b="1" dirty="0" smtClean="0"/>
              <a:t>คือ </a:t>
            </a:r>
            <a:r>
              <a:rPr lang="th-TH" sz="2200" b="1" dirty="0"/>
              <a:t>วารสาร </a:t>
            </a:r>
            <a:r>
              <a:rPr lang="en-US" sz="2200" b="1" dirty="0"/>
              <a:t>NUCLEIC ACIDS RESEARCH </a:t>
            </a:r>
            <a:r>
              <a:rPr lang="th-TH" sz="2200" b="1" dirty="0"/>
              <a:t>มีค่า </a:t>
            </a:r>
            <a:r>
              <a:rPr lang="en-US" sz="2200" b="1" dirty="0"/>
              <a:t>Impact Factor </a:t>
            </a:r>
            <a:r>
              <a:rPr lang="th-TH" sz="2200" b="1" dirty="0" smtClean="0"/>
              <a:t>2018 </a:t>
            </a:r>
            <a:r>
              <a:rPr lang="en-US" sz="2200" b="1" dirty="0" smtClean="0"/>
              <a:t>= 11.147</a:t>
            </a:r>
            <a:endParaRPr lang="th-TH" sz="2200" b="1" dirty="0"/>
          </a:p>
        </p:txBody>
      </p:sp>
    </p:spTree>
    <p:extLst>
      <p:ext uri="{BB962C8B-B14F-4D97-AF65-F5344CB8AC3E}">
        <p14:creationId xmlns:p14="http://schemas.microsoft.com/office/powerpoint/2010/main" val="171881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296237"/>
              </p:ext>
            </p:extLst>
          </p:nvPr>
        </p:nvGraphicFramePr>
        <p:xfrm>
          <a:off x="153194" y="1177878"/>
          <a:ext cx="8855848" cy="306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51720" y="87474"/>
            <a:ext cx="6768752" cy="857250"/>
          </a:xfrm>
        </p:spPr>
        <p:txBody>
          <a:bodyPr/>
          <a:lstStyle/>
          <a:p>
            <a:r>
              <a:rPr lang="th-TH" b="1" dirty="0" smtClean="0"/>
              <a:t>ประเภทวารสารแบบเปิด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25202" y="4162749"/>
            <a:ext cx="88833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buFont typeface="Arial" panose="020B0604020202020204" pitchFamily="34" charset="0"/>
              <a:buChar char="•"/>
            </a:pPr>
            <a:r>
              <a:rPr lang="th-TH" sz="2400" b="1" dirty="0" smtClean="0"/>
              <a:t>สถาบันฯ ตีพิมพ์ผลงานวิชาทางลงในวารสารประเภท </a:t>
            </a:r>
            <a:r>
              <a:rPr lang="en-US" sz="2400" b="1" dirty="0" smtClean="0"/>
              <a:t>DOAJ Gold,</a:t>
            </a:r>
            <a:r>
              <a:rPr lang="th-TH" sz="2400" b="1" dirty="0" smtClean="0"/>
              <a:t> </a:t>
            </a:r>
            <a:r>
              <a:rPr lang="en-US" sz="2400" b="1" dirty="0" smtClean="0"/>
              <a:t>Green Published</a:t>
            </a:r>
            <a:r>
              <a:rPr lang="th-TH" sz="2400" b="1" dirty="0" smtClean="0"/>
              <a:t> มากที่สุด </a:t>
            </a:r>
            <a:br>
              <a:rPr lang="th-TH" sz="2400" b="1" dirty="0" smtClean="0"/>
            </a:br>
            <a:r>
              <a:rPr lang="th-TH" sz="2400" b="1" dirty="0" smtClean="0"/>
              <a:t>รวม </a:t>
            </a:r>
            <a:r>
              <a:rPr lang="en-US" sz="2400" b="1" dirty="0" smtClean="0"/>
              <a:t>38</a:t>
            </a:r>
            <a:r>
              <a:rPr lang="th-TH" sz="2400" b="1" dirty="0" smtClean="0"/>
              <a:t> รายการ รองลงมา คือ ประเภท </a:t>
            </a:r>
            <a:r>
              <a:rPr lang="en-US" sz="2400" b="1" dirty="0" smtClean="0"/>
              <a:t>Bronze 36</a:t>
            </a:r>
            <a:r>
              <a:rPr lang="th-TH" sz="2400" b="1" dirty="0" smtClean="0"/>
              <a:t> รายการ และ ประเภท</a:t>
            </a:r>
            <a:r>
              <a:rPr lang="en-US" sz="2400" b="1" dirty="0" smtClean="0"/>
              <a:t> DOAJ Gold 14 </a:t>
            </a:r>
            <a:r>
              <a:rPr lang="th-TH" sz="2400" b="1" dirty="0" smtClean="0"/>
              <a:t>รายการ</a:t>
            </a:r>
            <a:endParaRPr lang="th-TH" sz="2400" b="1" dirty="0"/>
          </a:p>
        </p:txBody>
      </p:sp>
    </p:spTree>
    <p:extLst>
      <p:ext uri="{BB962C8B-B14F-4D97-AF65-F5344CB8AC3E}">
        <p14:creationId xmlns:p14="http://schemas.microsoft.com/office/powerpoint/2010/main" val="14510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613611"/>
              </p:ext>
            </p:extLst>
          </p:nvPr>
        </p:nvGraphicFramePr>
        <p:xfrm>
          <a:off x="166353" y="987574"/>
          <a:ext cx="8856984" cy="3078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35696" y="87474"/>
            <a:ext cx="7137970" cy="857250"/>
          </a:xfrm>
        </p:spPr>
        <p:txBody>
          <a:bodyPr>
            <a:normAutofit/>
          </a:bodyPr>
          <a:lstStyle/>
          <a:p>
            <a:r>
              <a:rPr lang="th-TH" b="1" dirty="0" smtClean="0"/>
              <a:t>ขอบเขตงานวิจัย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25202" y="3984034"/>
            <a:ext cx="873928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buFont typeface="Arial" panose="020B0604020202020204" pitchFamily="34" charset="0"/>
              <a:buChar char="•"/>
            </a:pPr>
            <a:r>
              <a:rPr lang="th-TH" sz="2200" b="1" dirty="0"/>
              <a:t>ขอบเขตงานวิจัยของ</a:t>
            </a:r>
            <a:r>
              <a:rPr lang="th-TH" sz="2200" b="1" dirty="0" smtClean="0"/>
              <a:t>สถาบันฯ ที่</a:t>
            </a:r>
            <a:r>
              <a:rPr lang="th-TH" sz="2200" b="1" dirty="0"/>
              <a:t>ตีพิมพ์ใน</a:t>
            </a:r>
            <a:r>
              <a:rPr lang="th-TH" sz="2200" b="1" dirty="0" smtClean="0"/>
              <a:t>วารสาร</a:t>
            </a:r>
            <a:r>
              <a:rPr lang="en-US" sz="2200" b="1" dirty="0" smtClean="0"/>
              <a:t> OA</a:t>
            </a:r>
            <a:r>
              <a:rPr lang="th-TH" sz="2200" b="1" dirty="0" smtClean="0"/>
              <a:t> มากที่สุด ได้แก่  </a:t>
            </a:r>
            <a:r>
              <a:rPr lang="en-US" sz="2200" b="1" dirty="0" smtClean="0"/>
              <a:t>MICROBIOLOGY</a:t>
            </a:r>
            <a:r>
              <a:rPr lang="th-TH" sz="2200" b="1" dirty="0" smtClean="0"/>
              <a:t> </a:t>
            </a:r>
            <a:br>
              <a:rPr lang="th-TH" sz="2200" b="1" dirty="0" smtClean="0"/>
            </a:br>
            <a:r>
              <a:rPr lang="th-TH" sz="2200" b="1" dirty="0" smtClean="0"/>
              <a:t>ตีพิมพ์ จำนวน 27 รายการ รองลงมา คือ </a:t>
            </a:r>
            <a:r>
              <a:rPr lang="en-US" sz="2200" b="1" dirty="0"/>
              <a:t>ONCOLOGY </a:t>
            </a:r>
            <a:r>
              <a:rPr lang="th-TH" sz="2200" b="1" dirty="0"/>
              <a:t>และ </a:t>
            </a:r>
            <a:r>
              <a:rPr lang="en-US" sz="2200" b="1" dirty="0"/>
              <a:t>SCIENCE TECHNOLOGY OTHER </a:t>
            </a:r>
            <a:r>
              <a:rPr lang="en-US" sz="2200" b="1" dirty="0" smtClean="0"/>
              <a:t>TOPICS</a:t>
            </a:r>
            <a:r>
              <a:rPr lang="th-TH" sz="2200" b="1" dirty="0" smtClean="0"/>
              <a:t> ตีพิมพ์ จำนวน 17 รายการ</a:t>
            </a:r>
            <a:endParaRPr lang="th-TH" sz="2200" b="1" dirty="0"/>
          </a:p>
        </p:txBody>
      </p:sp>
    </p:spTree>
    <p:extLst>
      <p:ext uri="{BB962C8B-B14F-4D97-AF65-F5344CB8AC3E}">
        <p14:creationId xmlns:p14="http://schemas.microsoft.com/office/powerpoint/2010/main" val="400447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200" y="141480"/>
            <a:ext cx="7093296" cy="749238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cs typeface="+mn-cs"/>
              </a:rPr>
              <a:t>TOP 5 </a:t>
            </a:r>
            <a:r>
              <a:rPr lang="th-TH" sz="3400" b="1" dirty="0" smtClean="0">
                <a:cs typeface="+mn-cs"/>
              </a:rPr>
              <a:t>ผลงานวิจัยของคณาจารย์ที่ตีพิมพ์ในวารสาร</a:t>
            </a:r>
            <a:r>
              <a:rPr lang="en-US" sz="3400" b="1" dirty="0" smtClean="0">
                <a:cs typeface="+mn-cs"/>
              </a:rPr>
              <a:t> OA</a:t>
            </a:r>
            <a:endParaRPr lang="en-US" sz="3400" b="1" dirty="0">
              <a:cs typeface="+mn-cs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870427"/>
              </p:ext>
            </p:extLst>
          </p:nvPr>
        </p:nvGraphicFramePr>
        <p:xfrm>
          <a:off x="323528" y="1167594"/>
          <a:ext cx="8605464" cy="2196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251520" y="3363838"/>
            <a:ext cx="871296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buFont typeface="Arial" panose="020B0604020202020204" pitchFamily="34" charset="0"/>
              <a:buChar char="•"/>
            </a:pPr>
            <a:r>
              <a:rPr lang="th-TH" sz="2200" b="1" dirty="0" smtClean="0"/>
              <a:t>จากผลงาน</a:t>
            </a:r>
            <a:r>
              <a:rPr lang="th-TH" sz="2200" b="1" dirty="0"/>
              <a:t>ตีพิมพ์ประเภท </a:t>
            </a:r>
            <a:r>
              <a:rPr lang="en-US" sz="2200" b="1" dirty="0"/>
              <a:t>OA </a:t>
            </a:r>
            <a:r>
              <a:rPr lang="th-TH" sz="2200" b="1" dirty="0"/>
              <a:t>จำนวน 122 </a:t>
            </a:r>
            <a:r>
              <a:rPr lang="th-TH" sz="2200" b="1" dirty="0" smtClean="0"/>
              <a:t>รายการ ในระหว่างปี 2008-2019 </a:t>
            </a:r>
            <a:br>
              <a:rPr lang="th-TH" sz="2200" b="1" dirty="0" smtClean="0"/>
            </a:br>
            <a:r>
              <a:rPr lang="th-TH" sz="2200" b="1" dirty="0" smtClean="0"/>
              <a:t>ศ.</a:t>
            </a:r>
            <a:r>
              <a:rPr lang="th-TH" sz="2200" b="1" dirty="0"/>
              <a:t>เกียรติคุณ ดร.สมศักดิ์ </a:t>
            </a:r>
            <a:r>
              <a:rPr lang="th-TH" sz="2200" b="1" dirty="0" smtClean="0"/>
              <a:t>รุจิรวัฒน์ ตีพิมพ์ผลงานทางวิชาการลงในวารสาร </a:t>
            </a:r>
            <a:r>
              <a:rPr lang="en-US" sz="2200" b="1" dirty="0" smtClean="0"/>
              <a:t>OA</a:t>
            </a:r>
            <a:r>
              <a:rPr lang="th-TH" sz="2200" b="1" dirty="0" smtClean="0"/>
              <a:t> มากที่สุด คือ 26 รายการ รองลงมา </a:t>
            </a:r>
            <a:r>
              <a:rPr lang="th-TH" sz="2200" b="1" dirty="0"/>
              <a:t>คือ ดร. ร.อ. ไพบูลย์ วัฒนวิบูลย์  (23 รายการ</a:t>
            </a:r>
            <a:r>
              <a:rPr lang="th-TH" sz="2200" b="1" dirty="0" smtClean="0"/>
              <a:t>),  </a:t>
            </a:r>
            <a:br>
              <a:rPr lang="th-TH" sz="2200" b="1" dirty="0" smtClean="0"/>
            </a:br>
            <a:r>
              <a:rPr lang="th-TH" sz="2200" b="1" dirty="0" smtClean="0"/>
              <a:t>ศ.</a:t>
            </a:r>
            <a:r>
              <a:rPr lang="th-TH" sz="2200" b="1" dirty="0"/>
              <a:t>เกียรติคุณ ดร. ม.ร.ว.ชิษณุสรร สวัสดิวัตน์ (16 รายการ</a:t>
            </a:r>
            <a:r>
              <a:rPr lang="th-TH" sz="2200" b="1" dirty="0" smtClean="0"/>
              <a:t>), ดร.</a:t>
            </a:r>
            <a:r>
              <a:rPr lang="th-TH" sz="2200" b="1" dirty="0"/>
              <a:t>รจนา สุขชวลิต (9 รายการ) </a:t>
            </a:r>
            <a:r>
              <a:rPr lang="th-TH" sz="2200" b="1" dirty="0" smtClean="0"/>
              <a:t/>
            </a:r>
            <a:br>
              <a:rPr lang="th-TH" sz="2200" b="1" dirty="0" smtClean="0"/>
            </a:br>
            <a:r>
              <a:rPr lang="th-TH" sz="2200" b="1" dirty="0" smtClean="0"/>
              <a:t>และ</a:t>
            </a:r>
            <a:r>
              <a:rPr lang="en-US" sz="2200" b="1" dirty="0" smtClean="0"/>
              <a:t> </a:t>
            </a:r>
            <a:r>
              <a:rPr lang="th-TH" sz="2200" b="1" dirty="0" smtClean="0"/>
              <a:t>รศ. </a:t>
            </a:r>
            <a:r>
              <a:rPr lang="th-TH" sz="2200" b="1" dirty="0"/>
              <a:t>ดร.จุฑามาศ สัตยวิวัฒน์  (7 รายการ)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28133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770" y="1473628"/>
            <a:ext cx="6698884" cy="16741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https</a:t>
            </a:r>
            <a:r>
              <a:rPr lang="en-US" b="1" dirty="0"/>
              <a:t>://</a:t>
            </a:r>
            <a:r>
              <a:rPr lang="en-US" b="1" dirty="0" smtClean="0"/>
              <a:t>www.facebook.com/CgiLearningCenter</a:t>
            </a:r>
            <a:r>
              <a:rPr lang="th-TH" b="1" dirty="0" smtClean="0"/>
              <a:t> 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https://</a:t>
            </a:r>
            <a:r>
              <a:rPr lang="en-US" b="1" dirty="0" smtClean="0"/>
              <a:t>www.cgi.ac.th/library</a:t>
            </a:r>
          </a:p>
          <a:p>
            <a:pPr marL="0" indent="0">
              <a:buNone/>
            </a:pPr>
            <a:r>
              <a:rPr lang="en-US" b="1" dirty="0" smtClean="0"/>
              <a:t>learn@cgi.ac.th </a:t>
            </a:r>
            <a:endParaRPr lang="en-US" b="1" dirty="0"/>
          </a:p>
        </p:txBody>
      </p:sp>
      <p:pic>
        <p:nvPicPr>
          <p:cNvPr id="2050" name="Picture 2" descr="C:\Users\Juthatip\AppData\Local\Microsoft\Windows\Temporary Internet Files\Content.IE5\MPVZAAF0\Facebook_ic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92583"/>
            <a:ext cx="307266" cy="27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067" y="2051297"/>
            <a:ext cx="429908" cy="37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571750"/>
            <a:ext cx="413138" cy="34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 descr="ผลการค้นหารูปภาพสำหรับ thank you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15" b="18403"/>
          <a:stretch/>
        </p:blipFill>
        <p:spPr bwMode="auto">
          <a:xfrm>
            <a:off x="4572000" y="2818475"/>
            <a:ext cx="3905514" cy="198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835696" y="87474"/>
            <a:ext cx="7137970" cy="857250"/>
          </a:xfrm>
        </p:spPr>
        <p:txBody>
          <a:bodyPr>
            <a:normAutofit/>
          </a:bodyPr>
          <a:lstStyle/>
          <a:p>
            <a:r>
              <a:rPr lang="th-TH" b="1" dirty="0" smtClean="0"/>
              <a:t>ติดต่อศูนย์การเรียนรู้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4029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6">
      <a:majorFont>
        <a:latin typeface="TH Sarabun New"/>
        <a:ea typeface=""/>
        <a:cs typeface="TH Sarabun New"/>
      </a:majorFont>
      <a:minorFont>
        <a:latin typeface="TH Sarabun New"/>
        <a:ea typeface=""/>
        <a:cs typeface="TH Sarabun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291</Words>
  <Application>Microsoft Office PowerPoint</Application>
  <PresentationFormat>On-screen Show (16:9)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ขอบเขตของรายงาน </vt:lpstr>
      <vt:lpstr>จำนวนผลงานทางวิชาการ (ปี 2008-2019)</vt:lpstr>
      <vt:lpstr>ผลงานตีพิมพ์ในวารสาร OA ปี 2008-2019</vt:lpstr>
      <vt:lpstr>แหล่งตีพิมพ์</vt:lpstr>
      <vt:lpstr>ประเภทวารสารแบบเปิด</vt:lpstr>
      <vt:lpstr>ขอบเขตงานวิจัย</vt:lpstr>
      <vt:lpstr>TOP 5 ผลงานวิจัยของคณาจารย์ที่ตีพิมพ์ในวารสาร OA</vt:lpstr>
      <vt:lpstr>ติดต่อศูนย์การเรียนรู้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Juthatip</dc:creator>
  <cp:lastModifiedBy>Juthatip</cp:lastModifiedBy>
  <cp:revision>57</cp:revision>
  <dcterms:created xsi:type="dcterms:W3CDTF">2019-07-21T08:33:25Z</dcterms:created>
  <dcterms:modified xsi:type="dcterms:W3CDTF">2019-08-16T07:19:30Z</dcterms:modified>
</cp:coreProperties>
</file>