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9" r:id="rId5"/>
    <p:sldId id="270" r:id="rId6"/>
    <p:sldId id="260" r:id="rId7"/>
    <p:sldId id="262" r:id="rId8"/>
    <p:sldId id="263" r:id="rId9"/>
    <p:sldId id="264" r:id="rId10"/>
    <p:sldId id="265" r:id="rId11"/>
    <p:sldId id="271" r:id="rId12"/>
    <p:sldId id="272" r:id="rId1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0E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840" cy="497364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772" y="3"/>
            <a:ext cx="2949840" cy="497364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r">
              <a:defRPr sz="1200"/>
            </a:lvl1pPr>
          </a:lstStyle>
          <a:p>
            <a:fld id="{BC62C872-0EB7-4C24-AA86-8B11326F0DB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385"/>
            <a:ext cx="2949840" cy="497364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772" y="9440385"/>
            <a:ext cx="2949840" cy="497364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r">
              <a:defRPr sz="1200"/>
            </a:lvl1pPr>
          </a:lstStyle>
          <a:p>
            <a:fld id="{8DD1C13B-0DE1-4E6C-9168-49C1DABC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28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0331" cy="496619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780" y="2"/>
            <a:ext cx="2950330" cy="496619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r">
              <a:defRPr sz="1200"/>
            </a:lvl1pPr>
          </a:lstStyle>
          <a:p>
            <a:fld id="{3CD561BB-37A8-473F-B708-569CBE4DC74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0" tIns="45760" rIns="91520" bIns="457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264" y="4720203"/>
            <a:ext cx="5445760" cy="4474210"/>
          </a:xfrm>
          <a:prstGeom prst="rect">
            <a:avLst/>
          </a:prstGeom>
        </p:spPr>
        <p:txBody>
          <a:bodyPr vert="horz" lIns="91520" tIns="45760" rIns="91520" bIns="457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0400"/>
            <a:ext cx="2950331" cy="496619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780" y="9440400"/>
            <a:ext cx="2950330" cy="496619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r">
              <a:defRPr sz="1200"/>
            </a:lvl1pPr>
          </a:lstStyle>
          <a:p>
            <a:fld id="{6D518C42-BBD1-4CFC-A32A-F9A59A73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5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18C42-BBD1-4CFC-A32A-F9A59A7308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8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AD4238-6E13-4310-87D9-2D835B622F6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437D67-596F-4AF5-BA8B-5C32CD569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holar.google.co.th/" TargetMode="External"/><Relationship Id="rId4" Type="http://schemas.openxmlformats.org/officeDocument/2006/relationships/hyperlink" Target="http://www.researchgate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i.ac.th/library" TargetMode="External"/><Relationship Id="rId2" Type="http://schemas.openxmlformats.org/officeDocument/2006/relationships/hyperlink" Target="mailto:learn@cgi.ac.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CgiLearningCenter" TargetMode="External"/><Relationship Id="rId5" Type="http://schemas.openxmlformats.org/officeDocument/2006/relationships/hyperlink" Target="http://twitter.com/cgilearn" TargetMode="External"/><Relationship Id="rId4" Type="http://schemas.openxmlformats.org/officeDocument/2006/relationships/hyperlink" Target="http://cgilearn.wordpress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earch.proquest.com/pqdtglobal" TargetMode="External"/><Relationship Id="rId13" Type="http://schemas.openxmlformats.org/officeDocument/2006/relationships/hyperlink" Target="http://search.ebscohost.com/login.aspx?authtype=ip,uid&amp;group=main&amp;profile=ehost&amp;defaultdb=iih" TargetMode="External"/><Relationship Id="rId3" Type="http://schemas.openxmlformats.org/officeDocument/2006/relationships/hyperlink" Target="http://scifinder.cas.org/" TargetMode="External"/><Relationship Id="rId7" Type="http://schemas.openxmlformats.org/officeDocument/2006/relationships/hyperlink" Target="http://ieeexplore.ieee.org/" TargetMode="External"/><Relationship Id="rId12" Type="http://schemas.openxmlformats.org/officeDocument/2006/relationships/hyperlink" Target="http://search.ebscohost.com/login.aspx?authtype=ip,uid&amp;profile=ehost&amp;defaultdb=a9h" TargetMode="External"/><Relationship Id="rId17" Type="http://schemas.openxmlformats.org/officeDocument/2006/relationships/hyperlink" Target="http://search.ebscohost.com/login.aspx?authtype=ip,uid&amp;profile=ehost&amp;defaultdb=ufh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emeraldinsigh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.acm.org/" TargetMode="External"/><Relationship Id="rId11" Type="http://schemas.openxmlformats.org/officeDocument/2006/relationships/hyperlink" Target="http://pubs.acs.org/" TargetMode="External"/><Relationship Id="rId5" Type="http://schemas.openxmlformats.org/officeDocument/2006/relationships/hyperlink" Target="http://search.proquest.com/abicomplete" TargetMode="External"/><Relationship Id="rId15" Type="http://schemas.openxmlformats.org/officeDocument/2006/relationships/hyperlink" Target="http://search.ebscohost.com/login.aspx?%20authtype=ip,uid&amp;groupid=main&amp;profile=ehost%20&amp;defaultdb=asf,aft,bai,eft,gft,hft,lft,llf,ofm,rgm,ssf" TargetMode="External"/><Relationship Id="rId10" Type="http://schemas.openxmlformats.org/officeDocument/2006/relationships/hyperlink" Target="http://webofknowledge.com/WOS" TargetMode="External"/><Relationship Id="rId4" Type="http://schemas.openxmlformats.org/officeDocument/2006/relationships/hyperlink" Target="http://academic.eb.com/" TargetMode="External"/><Relationship Id="rId9" Type="http://schemas.openxmlformats.org/officeDocument/2006/relationships/hyperlink" Target="http://link.springer.com/" TargetMode="External"/><Relationship Id="rId14" Type="http://schemas.openxmlformats.org/officeDocument/2006/relationships/hyperlink" Target="http://search.ebscohost.com/login.aspx?%20authtype=ip,uid&amp;group=main&amp;profile=ehost&amp;defaultdb=eh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704856" cy="3024336"/>
          </a:xfrm>
        </p:spPr>
        <p:txBody>
          <a:bodyPr>
            <a:noAutofit/>
          </a:bodyPr>
          <a:lstStyle/>
          <a:p>
            <a:r>
              <a:rPr lang="th-TH" sz="3600" dirty="0" smtClean="0">
                <a:solidFill>
                  <a:schemeClr val="tx1"/>
                </a:solidFill>
              </a:rPr>
              <a:t>การฝึกอบรมเชิงปฏิบัติการ </a:t>
            </a:r>
          </a:p>
          <a:p>
            <a:r>
              <a:rPr lang="th-TH" sz="3600" dirty="0">
                <a:solidFill>
                  <a:schemeClr val="tx1"/>
                </a:solidFill>
              </a:rPr>
              <a:t>เรื่อง การสืบค้นข้อมูลจากฐานข้อมูลอ้างอิง</a:t>
            </a:r>
            <a:r>
              <a:rPr lang="th-TH" sz="3600" dirty="0" smtClean="0">
                <a:solidFill>
                  <a:schemeClr val="tx1"/>
                </a:solidFill>
              </a:rPr>
              <a:t>ออนไลน์</a:t>
            </a:r>
          </a:p>
          <a:p>
            <a:endParaRPr lang="th-TH" sz="2800" dirty="0" smtClean="0">
              <a:solidFill>
                <a:schemeClr val="tx1"/>
              </a:solidFill>
            </a:endParaRPr>
          </a:p>
          <a:p>
            <a:pPr algn="r"/>
            <a:r>
              <a:rPr lang="th-TH" sz="2800" dirty="0" smtClean="0">
                <a:solidFill>
                  <a:schemeClr val="tx1"/>
                </a:solidFill>
              </a:rPr>
              <a:t>โดย นางสาวจุฑาทิพย์ นิยมรัตน์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th-TH" sz="2400" dirty="0" smtClean="0">
                <a:solidFill>
                  <a:schemeClr val="tx1"/>
                </a:solidFill>
              </a:rPr>
              <a:t> สิงหาคม </a:t>
            </a:r>
            <a:r>
              <a:rPr lang="en-US" sz="2400" dirty="0" smtClean="0">
                <a:solidFill>
                  <a:schemeClr val="tx1"/>
                </a:solidFill>
              </a:rPr>
              <a:t>2560</a:t>
            </a:r>
            <a:endParaRPr lang="th-TH" sz="2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การฝึกอบรมการใช้ฐานข้อมูลอิเล็กทรอนิกส์เพื่อการสืบค้น ครั้งที่ </a:t>
            </a:r>
            <a:r>
              <a:rPr lang="en-US" dirty="0" smtClean="0"/>
              <a:t>4</a:t>
            </a:r>
            <a:r>
              <a:rPr lang="th-TH" dirty="0" smtClean="0"/>
              <a:t>/25</a:t>
            </a:r>
            <a:r>
              <a:rPr lang="en-US" dirty="0" smtClean="0"/>
              <a:t>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844408" cy="3024336"/>
          </a:xfrm>
        </p:spPr>
        <p:txBody>
          <a:bodyPr anchor="t">
            <a:normAutofit/>
          </a:bodyPr>
          <a:lstStyle/>
          <a:p>
            <a:r>
              <a:rPr lang="th-TH" dirty="0"/>
              <a:t>เทคนิคการสืบค้น</a:t>
            </a:r>
            <a:r>
              <a:rPr lang="th-TH" dirty="0" smtClean="0"/>
              <a:t>ฐานข้อมูล</a:t>
            </a:r>
            <a:r>
              <a:rPr lang="en-US" dirty="0" smtClean="0"/>
              <a:t> </a:t>
            </a:r>
            <a:r>
              <a:rPr lang="th-TH" dirty="0" smtClean="0"/>
              <a:t>(ต่อ)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2. การคัดกรองผลการสืบค้น</a:t>
            </a:r>
            <a:r>
              <a:rPr lang="en-US" dirty="0"/>
              <a:t> (Refine Results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th-TH" dirty="0" smtClean="0"/>
              <a:t>การวิเคราะห์ผลการสืบค้น</a:t>
            </a:r>
            <a:br>
              <a:rPr lang="th-TH" dirty="0" smtClean="0"/>
            </a:br>
            <a:r>
              <a:rPr lang="th-TH" dirty="0" smtClean="0"/>
              <a:t>4. การจัดการผลการสืบค้น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3501008"/>
            <a:ext cx="7988424" cy="936104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/>
              <a:t>เว็บไซต์ฐานข้อมูลอื่น ๆ ที่ควรรู้จัก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293096"/>
            <a:ext cx="8424936" cy="223224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PUBMED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http://www.ncbi.nlm.nih.gov/pubmed</a:t>
            </a:r>
            <a:endParaRPr lang="th-TH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5"/>
                </a:solidFill>
              </a:rPr>
              <a:t>Research Gate 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http</a:t>
            </a:r>
            <a:r>
              <a:rPr lang="en-US" dirty="0">
                <a:solidFill>
                  <a:srgbClr val="C00000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www.researchgate.net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5"/>
                </a:solidFill>
              </a:rPr>
              <a:t>Google Scholar 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https</a:t>
            </a:r>
            <a:r>
              <a:rPr lang="en-US" dirty="0">
                <a:solidFill>
                  <a:srgbClr val="C00000"/>
                </a:solidFill>
                <a:hlinkClick r:id="rId5"/>
              </a:rPr>
              <a:t>://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scholar.google.co.th</a:t>
            </a:r>
            <a:r>
              <a:rPr lang="th-TH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7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ช่องทางการติดต่อศูนย์การเรียนรู้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/>
          <a:lstStyle/>
          <a:p>
            <a:r>
              <a:rPr lang="en-US" b="1" dirty="0"/>
              <a:t>CGI Learning </a:t>
            </a:r>
            <a:r>
              <a:rPr lang="en-US" b="1" dirty="0" smtClean="0"/>
              <a:t>Center</a:t>
            </a:r>
            <a:r>
              <a:rPr lang="th-TH" b="1" dirty="0" smtClean="0"/>
              <a:t>  ชั้น </a:t>
            </a:r>
            <a:r>
              <a:rPr lang="en-US" b="1" dirty="0" smtClean="0"/>
              <a:t>M</a:t>
            </a:r>
            <a:r>
              <a:rPr lang="th-TH" b="1" dirty="0" smtClean="0"/>
              <a:t> อาคาร</a:t>
            </a:r>
            <a:r>
              <a:rPr lang="en-US" b="1" dirty="0" smtClean="0"/>
              <a:t> CGI</a:t>
            </a:r>
            <a:endParaRPr lang="en-US" dirty="0"/>
          </a:p>
          <a:p>
            <a:r>
              <a:rPr lang="en-US" b="1" dirty="0"/>
              <a:t>Tel:</a:t>
            </a:r>
            <a:r>
              <a:rPr lang="en-US" dirty="0"/>
              <a:t> </a:t>
            </a:r>
            <a:r>
              <a:rPr lang="en-US" dirty="0" smtClean="0"/>
              <a:t>02-554-1900 </a:t>
            </a:r>
            <a:r>
              <a:rPr lang="en-US" dirty="0"/>
              <a:t>ext</a:t>
            </a:r>
            <a:r>
              <a:rPr lang="en-US" dirty="0" smtClean="0"/>
              <a:t>. 2145</a:t>
            </a:r>
            <a:r>
              <a:rPr lang="en-US" dirty="0"/>
              <a:t>, </a:t>
            </a:r>
            <a:r>
              <a:rPr lang="en-US" dirty="0" smtClean="0"/>
              <a:t>2147</a:t>
            </a:r>
            <a:endParaRPr lang="en-US" dirty="0"/>
          </a:p>
          <a:p>
            <a:r>
              <a:rPr lang="en-US" b="1" dirty="0"/>
              <a:t>E-mail: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learn@cgi.ac.th</a:t>
            </a:r>
            <a:r>
              <a:rPr lang="th-TH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Homepage: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www.cgi.ac.th/library</a:t>
            </a:r>
            <a:r>
              <a:rPr lang="th-TH" dirty="0" smtClean="0"/>
              <a:t> </a:t>
            </a:r>
            <a:endParaRPr lang="en-US" dirty="0"/>
          </a:p>
          <a:p>
            <a:r>
              <a:rPr lang="en-US" b="1" dirty="0"/>
              <a:t>Blog CGI </a:t>
            </a:r>
            <a:r>
              <a:rPr lang="en-US" b="1" dirty="0" err="1" smtClean="0"/>
              <a:t>Learn's</a:t>
            </a:r>
            <a:r>
              <a:rPr lang="th-TH" b="1" dirty="0" smtClean="0"/>
              <a:t> </a:t>
            </a:r>
            <a:r>
              <a:rPr lang="en-US" b="1" dirty="0" smtClean="0"/>
              <a:t>Info Desk 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cgilearn.wordpress.com</a:t>
            </a:r>
            <a:r>
              <a:rPr lang="th-TH" dirty="0" smtClean="0"/>
              <a:t> </a:t>
            </a:r>
            <a:endParaRPr lang="en-US" dirty="0"/>
          </a:p>
          <a:p>
            <a:r>
              <a:rPr lang="en-US" b="1" dirty="0"/>
              <a:t>Twitter: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twitter.com/cgilearn</a:t>
            </a:r>
            <a:r>
              <a:rPr lang="th-TH" dirty="0" smtClean="0"/>
              <a:t> </a:t>
            </a:r>
            <a:endParaRPr lang="en-US" dirty="0"/>
          </a:p>
          <a:p>
            <a:r>
              <a:rPr lang="en-US" b="1" dirty="0" err="1"/>
              <a:t>Fanpage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www.facebook.com/CgiLearningCenter</a:t>
            </a:r>
            <a:endParaRPr lang="en-US" dirty="0" smtClean="0"/>
          </a:p>
          <a:p>
            <a:pPr lvl="1"/>
            <a:r>
              <a:rPr lang="th-TH" dirty="0" smtClean="0"/>
              <a:t>บริการตอบคำถามทั่วไป</a:t>
            </a:r>
          </a:p>
          <a:p>
            <a:pPr lvl="1"/>
            <a:r>
              <a:rPr lang="th-TH" dirty="0" smtClean="0"/>
              <a:t>บริการต่ออายุหนังสือ</a:t>
            </a:r>
          </a:p>
          <a:p>
            <a:pPr lvl="1"/>
            <a:r>
              <a:rPr lang="th-TH" dirty="0" smtClean="0"/>
              <a:t>บริการดาวน์โหลดบทความฉบับเต็ม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tatic1.squarespace.com/static/56fd3d6fd51cd4972205add3/t/57f6f92ce3df28e37ff832aa/1475803444845/owl-thank-yo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736905" cy="55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3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854968"/>
          </a:xfrm>
        </p:spPr>
        <p:txBody>
          <a:bodyPr>
            <a:noAutofit/>
          </a:bodyPr>
          <a:lstStyle/>
          <a:p>
            <a:r>
              <a:rPr lang="th-TH" sz="2400" b="1" dirty="0" smtClean="0"/>
              <a:t>ฐานข้อมูลที่ห้องสมุดให้บริการมี</a:t>
            </a:r>
            <a:r>
              <a:rPr lang="th-TH" sz="2400" b="1" dirty="0" smtClean="0"/>
              <a:t>อะไรบ้าง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https://www.cgi.ac.th/library/services/ref_db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1140912"/>
              </p:ext>
            </p:extLst>
          </p:nvPr>
        </p:nvGraphicFramePr>
        <p:xfrm>
          <a:off x="395536" y="1052736"/>
          <a:ext cx="7992888" cy="55178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36704"/>
                <a:gridCol w="1656184"/>
              </a:tblGrid>
              <a:tr h="26747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Databases </a:t>
                      </a:r>
                      <a:endParaRPr lang="en-US" sz="1800" b="1" dirty="0"/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Remarks </a:t>
                      </a:r>
                      <a:endParaRPr lang="en-US" sz="1800" b="1" dirty="0"/>
                    </a:p>
                  </a:txBody>
                  <a:tcPr marL="64545" marR="64545" marT="32273" marB="32273" anchor="ctr"/>
                </a:tc>
              </a:tr>
              <a:tr h="290962">
                <a:tc>
                  <a:txBody>
                    <a:bodyPr/>
                    <a:lstStyle/>
                    <a:p>
                      <a:r>
                        <a:rPr lang="en-US" sz="1800" dirty="0"/>
                        <a:t>1. </a:t>
                      </a:r>
                      <a:r>
                        <a:rPr lang="en-US" sz="1800" dirty="0" err="1">
                          <a:hlinkClick r:id="rId3" tooltip="http://scifinder.cas.org"/>
                        </a:rPr>
                        <a:t>SciFinder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CGI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 dirty="0"/>
                        <a:t>2. </a:t>
                      </a:r>
                      <a:r>
                        <a:rPr lang="en-US" sz="1800" dirty="0">
                          <a:hlinkClick r:id="rId4" tooltip="http://academic.eb.com"/>
                        </a:rPr>
                        <a:t>Britannica the Encyclopedia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CGI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/>
                        <a:t>3. </a:t>
                      </a:r>
                      <a:r>
                        <a:rPr lang="en-US" sz="1800">
                          <a:hlinkClick r:id="rId5" tooltip="http://search.proquest.com/abicomplete"/>
                        </a:rPr>
                        <a:t>ABI/INFORM Collection</a:t>
                      </a:r>
                      <a:r>
                        <a:rPr lang="en-US" sz="180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4. </a:t>
                      </a:r>
                      <a:r>
                        <a:rPr lang="en-US" sz="1800" dirty="0">
                          <a:hlinkClick r:id="rId6" tooltip="http://dl.acm.org/"/>
                        </a:rPr>
                        <a:t>ACM Digital Library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/>
                        <a:t>5. </a:t>
                      </a:r>
                      <a:r>
                        <a:rPr lang="en-US" sz="1800">
                          <a:hlinkClick r:id="rId7" tooltip="http://ieeexplore.ieee.org/"/>
                        </a:rPr>
                        <a:t>IEEE/IET Electronic Library (IEL)</a:t>
                      </a:r>
                      <a:r>
                        <a:rPr lang="en-US" sz="180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  <a:tr h="98046">
                <a:tc>
                  <a:txBody>
                    <a:bodyPr/>
                    <a:lstStyle/>
                    <a:p>
                      <a:r>
                        <a:rPr lang="en-US" sz="1800"/>
                        <a:t>6. </a:t>
                      </a:r>
                      <a:r>
                        <a:rPr lang="en-US" sz="1800">
                          <a:hlinkClick r:id="rId8" tooltip="http://search.proquest.com/pqdtglobal"/>
                        </a:rPr>
                        <a:t>ProQuest Dissertation &amp; Theses Global</a:t>
                      </a:r>
                      <a:r>
                        <a:rPr lang="en-US" sz="180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/>
                        <a:t>7. </a:t>
                      </a:r>
                      <a:r>
                        <a:rPr lang="en-US" sz="1800">
                          <a:hlinkClick r:id="rId9" tooltip="http://link.springer.com/"/>
                        </a:rPr>
                        <a:t>SpringerLink – Journal</a:t>
                      </a:r>
                      <a:r>
                        <a:rPr lang="en-US" sz="180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OHEC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 dirty="0"/>
                        <a:t>8. </a:t>
                      </a:r>
                      <a:r>
                        <a:rPr lang="en-US" sz="1800" dirty="0">
                          <a:hlinkClick r:id="rId10" tooltip="http://webofknowledge.com/WOS"/>
                        </a:rPr>
                        <a:t>Web of Science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/>
                        <a:t>9. </a:t>
                      </a:r>
                      <a:r>
                        <a:rPr lang="en-US" sz="1800">
                          <a:hlinkClick r:id="rId11" tooltip="http://pubs.acs.org/"/>
                        </a:rPr>
                        <a:t>American Chemical Society Journal (ACS)</a:t>
                      </a:r>
                      <a:r>
                        <a:rPr lang="en-US" sz="180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 dirty="0"/>
                        <a:t>10. </a:t>
                      </a:r>
                      <a:r>
                        <a:rPr lang="en-US" sz="1800" dirty="0">
                          <a:hlinkClick r:id="rId12" tooltip="http://search.ebscohost.com/login.aspx?authtype=ip,uid&amp;profile=ehost&amp;defaultdb=a9h"/>
                        </a:rPr>
                        <a:t>Academic Search Complete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434866">
                <a:tc>
                  <a:txBody>
                    <a:bodyPr/>
                    <a:lstStyle/>
                    <a:p>
                      <a:r>
                        <a:rPr lang="en-US" sz="1800" dirty="0"/>
                        <a:t>11. </a:t>
                      </a:r>
                      <a:r>
                        <a:rPr lang="en-US" sz="1800" dirty="0">
                          <a:hlinkClick r:id="rId13" tooltip="http://search.ebscohost.com/login.aspx?authtype=ip,uid&amp;group=main&amp;profile=ehost&amp;defaultdb=iih"/>
                        </a:rPr>
                        <a:t>Computers &amp; Applied Sciences Complete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 dirty="0"/>
                        <a:t>12. </a:t>
                      </a:r>
                      <a:r>
                        <a:rPr lang="en-US" sz="1800" dirty="0">
                          <a:hlinkClick r:id="rId14" tooltip="http://search.ebscohost.com/login.aspx?%20authtype=ip,uid&amp;group=main&amp;profile=ehost&amp;defaultdb=ehh"/>
                        </a:rPr>
                        <a:t>Education Research Complete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 dirty="0"/>
                        <a:t>13. </a:t>
                      </a:r>
                      <a:r>
                        <a:rPr lang="en-US" sz="1800" dirty="0">
                          <a:hlinkClick r:id="rId15" tooltip="http://search.ebscohost.com/login.aspx?%20authtype=ip,uid&amp;groupid=main&amp;profile=ehost%20&amp;defaultdb=asf,aft,bai,eft,gft,hft,lft,llf,ofm,rgm,ssf"/>
                        </a:rPr>
                        <a:t>H.W. Wilson (12 Subjects)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>
                    <a:solidFill>
                      <a:srgbClr val="FFFF00"/>
                    </a:solidFill>
                  </a:tcPr>
                </a:tc>
              </a:tr>
              <a:tr h="267479">
                <a:tc>
                  <a:txBody>
                    <a:bodyPr/>
                    <a:lstStyle/>
                    <a:p>
                      <a:r>
                        <a:rPr lang="en-US" sz="1800"/>
                        <a:t>14. </a:t>
                      </a:r>
                      <a:r>
                        <a:rPr lang="en-US" sz="1800">
                          <a:hlinkClick r:id="rId16" tooltip="http://www.emeraldinsight.com/"/>
                        </a:rPr>
                        <a:t>Emerald Management (EM92)</a:t>
                      </a:r>
                      <a:r>
                        <a:rPr lang="en-US" sz="180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15. </a:t>
                      </a:r>
                      <a:r>
                        <a:rPr lang="en-US" sz="1800" dirty="0">
                          <a:hlinkClick r:id="rId17" tooltip="http://search.ebscohost.com/login.aspx?authtype=ip,uid&amp;profile=ehost&amp;defaultdb=ufh"/>
                        </a:rPr>
                        <a:t>Communication &amp; Mass Media Complete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64545" marR="64545" marT="32273" marB="32273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OHEC </a:t>
                      </a:r>
                    </a:p>
                  </a:txBody>
                  <a:tcPr marL="64545" marR="64545" marT="32273" marB="3227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1143000"/>
          </a:xfrm>
        </p:spPr>
        <p:txBody>
          <a:bodyPr/>
          <a:lstStyle/>
          <a:p>
            <a:r>
              <a:rPr lang="th-TH" dirty="0"/>
              <a:t>ฐานข้อมูลที่เกี่ยวข้องกับเรา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SciFinder</a:t>
            </a:r>
            <a:endParaRPr lang="en-US" sz="3200" b="1" dirty="0"/>
          </a:p>
          <a:p>
            <a:pPr lvl="1"/>
            <a:r>
              <a:rPr lang="en-US" sz="3200" dirty="0" smtClean="0"/>
              <a:t> </a:t>
            </a:r>
            <a:r>
              <a:rPr lang="th-TH" sz="3200" dirty="0" smtClean="0"/>
              <a:t>คือ </a:t>
            </a:r>
            <a:r>
              <a:rPr lang="th-TH" sz="3200" dirty="0"/>
              <a:t>ฐานข้อมูลทางด้านเคมีที่รวบรวมงานวิจัยจากวารสารเคมีทั่วโลก นอกจากนี้ยังมีสิทธิบัตร ข้อมูลสารเคมีจากทั่วโลกและรายการงานวิจัยด้าน</a:t>
            </a:r>
            <a:r>
              <a:rPr lang="th-TH" sz="3200" dirty="0" smtClean="0"/>
              <a:t>เคมี</a:t>
            </a:r>
            <a:endParaRPr lang="en-US" sz="3200" dirty="0" smtClean="0"/>
          </a:p>
          <a:p>
            <a:r>
              <a:rPr lang="en-US" sz="3200" b="1" dirty="0"/>
              <a:t>Encyclopedia Britannica </a:t>
            </a:r>
            <a:endParaRPr lang="en-US" sz="3200" b="1" dirty="0" smtClean="0"/>
          </a:p>
          <a:p>
            <a:pPr lvl="1"/>
            <a:r>
              <a:rPr lang="en-US" sz="3200" dirty="0" smtClean="0"/>
              <a:t> </a:t>
            </a:r>
            <a:r>
              <a:rPr lang="th-TH" sz="3200" dirty="0" smtClean="0"/>
              <a:t>คือ </a:t>
            </a:r>
            <a:r>
              <a:rPr lang="th-TH" sz="3200" dirty="0"/>
              <a:t>สารานุกรมที่เก่าแก่ที่สุดในโลก สารานุกรมเป็นหนังสือที่อธิบายเรื่องราว ให้ความรู้พื้นฐานในเรื่องต่าง ๆ อย่างกว้างขวาง และให้ความรู้ทั่ว ๆ ไป เขียนโดยผู้เชี่ยวชาญในแต่ละสาขาวิชานั้น ๆ ข้อมูลที่นำเสนอจะอยู่ในรูปบทความ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76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63272" cy="525658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EBSCO Discovery Service</a:t>
            </a:r>
            <a:endParaRPr lang="th-TH" b="1" dirty="0"/>
          </a:p>
          <a:p>
            <a:pPr lvl="1"/>
            <a:r>
              <a:rPr lang="th-TH" dirty="0"/>
              <a:t>เป็นฐานข้อมูลที่ครอบคลุมสหสาขาวิชา และมีคุณสมบัติในการบริหารจัดการฐานข้อมูลวารสารอื่นที่ สกอ. บอกรับให้กับสถาบัน รวมถึงได้รวบรวมฐานข้อมูลที่เป็นประโยชน์ในสาขาวิชาการต่างๆ โดยระบบจะสร้างกล่องฐานข้อมูลเฉพาะของแต่ละมหาวิทยาลัยเพื่อให้ผู้ใช้งานสามารถสืบค้นข้อมูลและเข้าถึงฐานข้อมูลทั้งหมดได้</a:t>
            </a:r>
            <a:endParaRPr lang="en-US" dirty="0"/>
          </a:p>
          <a:p>
            <a:r>
              <a:rPr lang="en-US" b="1" dirty="0"/>
              <a:t>Academic Search Complete</a:t>
            </a:r>
            <a:endParaRPr lang="th-TH" b="1" dirty="0"/>
          </a:p>
          <a:p>
            <a:pPr lvl="1"/>
            <a:r>
              <a:rPr lang="th-TH" dirty="0"/>
              <a:t>เป็นฐานข้อมูลที่ครอบคลุมสหสาขาวิชา ได้แก่ วิทยาศาสตร์เทคโนโลยี วิทยาศาสตร์สุขภาพ วิทยาศาสตร์สิ่งแวดล้อม วิทยาศาสตร์ทั่วไป</a:t>
            </a:r>
          </a:p>
          <a:p>
            <a:r>
              <a:rPr lang="en-US" b="1" dirty="0"/>
              <a:t>H.W. Wilson 12 subjects</a:t>
            </a:r>
            <a:endParaRPr lang="th-TH" b="1" dirty="0"/>
          </a:p>
          <a:p>
            <a:pPr lvl="1"/>
            <a:r>
              <a:rPr lang="th-TH" dirty="0"/>
              <a:t>เป็นฐานข้อมูลดรรชนี สาระสังเขปและเอกสารฉบับเต็มครอบคลุมทุกสาขาวิชา ดังนี้ </a:t>
            </a:r>
            <a:r>
              <a:rPr lang="en-US" dirty="0"/>
              <a:t>Applied Science &amp; Technology, General Science,</a:t>
            </a:r>
            <a:r>
              <a:rPr lang="th-TH" dirty="0"/>
              <a:t> </a:t>
            </a:r>
            <a:r>
              <a:rPr lang="en-US" dirty="0"/>
              <a:t>Biological &amp; Agricultural Science</a:t>
            </a:r>
          </a:p>
          <a:p>
            <a:r>
              <a:rPr lang="en-US" b="1" dirty="0"/>
              <a:t>American Chemical Society Journal (ACS)</a:t>
            </a:r>
            <a:endParaRPr lang="th-TH" b="1" dirty="0"/>
          </a:p>
          <a:p>
            <a:pPr lvl="1"/>
            <a:r>
              <a:rPr lang="th-TH" dirty="0"/>
              <a:t>เป็นฐานข้อมูลที่รวบรวมบทความ และงานวิจัย จากวารสารทางด้านเคมีและวิทยาศาสตร์ที่เกี่ยวข้อง ข้อมูลที่ได้จากการสืบค้นเป็นข้อมูลฉบับเต็ม(</a:t>
            </a:r>
            <a:r>
              <a:rPr lang="en-US" dirty="0"/>
              <a:t>Full Text) </a:t>
            </a:r>
            <a:r>
              <a:rPr lang="th-TH" dirty="0"/>
              <a:t>และรูปภาพ (</a:t>
            </a:r>
            <a:r>
              <a:rPr lang="en-US" dirty="0"/>
              <a:t>Image) </a:t>
            </a:r>
            <a:r>
              <a:rPr lang="th-TH" dirty="0"/>
              <a:t> </a:t>
            </a:r>
            <a:endParaRPr lang="en-US" dirty="0"/>
          </a:p>
          <a:p>
            <a:r>
              <a:rPr lang="en-US" b="1" dirty="0" err="1"/>
              <a:t>SpringerLink</a:t>
            </a:r>
            <a:r>
              <a:rPr lang="en-US" b="1" dirty="0"/>
              <a:t> – Journal</a:t>
            </a:r>
            <a:endParaRPr lang="th-TH" b="1" dirty="0"/>
          </a:p>
          <a:p>
            <a:pPr lvl="1"/>
            <a:r>
              <a:rPr lang="th-TH" dirty="0"/>
              <a:t>เป็นฐานข้อมูลวารสารอิเล็กทรอนิกส์ วิทยาศาสตร์เทคโนโลยีและวิทยาศาสตร์สุขภาพ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1143000"/>
          </a:xfrm>
        </p:spPr>
        <p:txBody>
          <a:bodyPr/>
          <a:lstStyle/>
          <a:p>
            <a:r>
              <a:rPr lang="th-TH" dirty="0"/>
              <a:t>ฐานข้อมูลที่เกี่ยวข้องกับเรา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Autofit/>
          </a:bodyPr>
          <a:lstStyle/>
          <a:p>
            <a:r>
              <a:rPr lang="en-US" sz="3000" b="1" dirty="0"/>
              <a:t>ProQuest Dissertations &amp; Theses : Full Text</a:t>
            </a:r>
            <a:endParaRPr lang="th-TH" sz="3000" b="1" dirty="0"/>
          </a:p>
          <a:p>
            <a:pPr lvl="1"/>
            <a:r>
              <a:rPr lang="th-TH" sz="3000" dirty="0"/>
              <a:t>เป็นฐานข้อมูลที่รวบรวมวิทยานิพนธ์ระดับปริญญาโท และปริญญาเอก ฉบับเต็ม (</a:t>
            </a:r>
            <a:r>
              <a:rPr lang="en-US" sz="3000" dirty="0"/>
              <a:t>Full-text) </a:t>
            </a:r>
            <a:r>
              <a:rPr lang="th-TH" sz="3000" dirty="0"/>
              <a:t>ของสถาบันการศึกษาที่ได้รับการรับรองจากประเทศสหรัฐอเมริกา และแคนาดา รวมถึงบางสถาบันการศึกษาจากทวีปยุโรป ออสเตรเลีย เอเซีย และแอฟริกา มากกว่า 1,000 แห่ง ประกอบไปด้วยเอกสารฉบับเต็มของวิทยานิพนธ์ปริญญาเอกและปริญญาโทตั้งแต่ปี 1997 ถึงปัจจุบัน </a:t>
            </a:r>
          </a:p>
          <a:p>
            <a:r>
              <a:rPr lang="en-US" sz="3000" b="1" dirty="0"/>
              <a:t>ISI Web of Science</a:t>
            </a:r>
            <a:endParaRPr lang="th-TH" sz="3000" b="1" dirty="0"/>
          </a:p>
          <a:p>
            <a:pPr lvl="1"/>
            <a:r>
              <a:rPr lang="th-TH" sz="3000" dirty="0"/>
              <a:t>เป็นฐานข้อมูลบรรณานุกรมและสาระสังเขปพร้อมการอ้างอิงและอ้างถึง ที่ครอบคลุมสาขาวิชาหลักทั้งวิทยาศาสตร์ สังคมศาสตร์ และ </a:t>
            </a:r>
            <a:r>
              <a:rPr lang="th-TH" sz="3000" dirty="0" smtClean="0"/>
              <a:t>มนุษยศาสตร์</a:t>
            </a:r>
            <a:endParaRPr lang="en-US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18864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ฐานข้อมูลที่เกี่ยวข้องกับเรา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ช่องทางการสืบค้นฐานข้อมูลของสถาบันฯ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https://www.cgi.ac.th/library</a:t>
            </a:r>
            <a:r>
              <a:rPr lang="th-TH" dirty="0" smtClean="0"/>
              <a:t> 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5" t="52240" r="10773" b="16790"/>
          <a:stretch/>
        </p:blipFill>
        <p:spPr bwMode="auto">
          <a:xfrm>
            <a:off x="107504" y="2564904"/>
            <a:ext cx="8940601" cy="221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0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เทคนิคการสืบค้นฐานข้อมูล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1. การสืบค้น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80920" cy="4392488"/>
          </a:xfrm>
        </p:spPr>
        <p:txBody>
          <a:bodyPr>
            <a:noAutofit/>
          </a:bodyPr>
          <a:lstStyle/>
          <a:p>
            <a:r>
              <a:rPr lang="th-TH" sz="2800" dirty="0"/>
              <a:t>1.1 การเตรียม</a:t>
            </a:r>
            <a:r>
              <a:rPr lang="en-US" sz="2800" dirty="0"/>
              <a:t> keywords</a:t>
            </a:r>
            <a:endParaRPr lang="th-TH" sz="2800" dirty="0"/>
          </a:p>
          <a:p>
            <a:pPr lvl="1"/>
            <a:r>
              <a:rPr lang="th-TH" sz="2800" dirty="0"/>
              <a:t>ควรจะเป็นคำนาม</a:t>
            </a:r>
          </a:p>
          <a:p>
            <a:pPr lvl="1"/>
            <a:r>
              <a:rPr lang="th-TH" sz="2800" dirty="0"/>
              <a:t>คำนั้นอาจจะเป็นคำพ้องความหมาย คำเหมือน หรือคำคล้าย</a:t>
            </a:r>
            <a:r>
              <a:rPr lang="en-US" sz="2800" dirty="0"/>
              <a:t> </a:t>
            </a:r>
            <a:r>
              <a:rPr lang="th-TH" sz="2800" dirty="0"/>
              <a:t>คำเอกพจน์/พหูพจน์ เช่น </a:t>
            </a:r>
            <a:r>
              <a:rPr lang="en-US" sz="2800" dirty="0"/>
              <a:t>hypertension</a:t>
            </a:r>
            <a:r>
              <a:rPr lang="th-TH" sz="2800" dirty="0"/>
              <a:t> กับ</a:t>
            </a:r>
            <a:r>
              <a:rPr lang="en-US" sz="2800" dirty="0"/>
              <a:t> high blood pressure </a:t>
            </a:r>
            <a:r>
              <a:rPr lang="th-TH" sz="2800" dirty="0"/>
              <a:t>หรือ </a:t>
            </a:r>
            <a:r>
              <a:rPr lang="en-US" sz="2800" dirty="0"/>
              <a:t>woman</a:t>
            </a:r>
            <a:r>
              <a:rPr lang="th-TH" sz="2800" dirty="0"/>
              <a:t> </a:t>
            </a:r>
            <a:r>
              <a:rPr lang="en-US" sz="2800" dirty="0"/>
              <a:t>women female lady</a:t>
            </a:r>
            <a:r>
              <a:rPr lang="th-TH" sz="2800" dirty="0"/>
              <a:t> </a:t>
            </a:r>
            <a:r>
              <a:rPr lang="en-US" sz="2800" dirty="0"/>
              <a:t>girl</a:t>
            </a:r>
            <a:r>
              <a:rPr lang="th-TH" sz="2800" dirty="0"/>
              <a:t> เป็นต้น</a:t>
            </a:r>
          </a:p>
          <a:p>
            <a:pPr lvl="1"/>
            <a:r>
              <a:rPr lang="th-TH" sz="2800" dirty="0"/>
              <a:t>ตัวอย่างการเตรียม </a:t>
            </a:r>
            <a:r>
              <a:rPr lang="en-US" sz="2800" dirty="0" smtClean="0"/>
              <a:t>keywords </a:t>
            </a:r>
            <a:r>
              <a:rPr lang="th-TH" sz="2800" dirty="0"/>
              <a:t>งานวิจัยเกี่ยวกับ สารเคมีที่ก่อให้เกิด</a:t>
            </a:r>
            <a:r>
              <a:rPr lang="th-TH" sz="2800" dirty="0" smtClean="0"/>
              <a:t>มะเร็ง</a:t>
            </a:r>
            <a:endParaRPr lang="th-TH" sz="2800" dirty="0"/>
          </a:p>
          <a:p>
            <a:pPr lvl="2"/>
            <a:r>
              <a:rPr lang="en-US" sz="2400" dirty="0" smtClean="0"/>
              <a:t>Chemical </a:t>
            </a:r>
            <a:r>
              <a:rPr lang="en-US" sz="2400" dirty="0"/>
              <a:t>Agents </a:t>
            </a:r>
          </a:p>
          <a:p>
            <a:pPr lvl="2"/>
            <a:r>
              <a:rPr lang="en-US" sz="2400" dirty="0"/>
              <a:t>Toxin</a:t>
            </a:r>
          </a:p>
          <a:p>
            <a:pPr lvl="2"/>
            <a:r>
              <a:rPr lang="en-US" sz="2400" dirty="0"/>
              <a:t>cancer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1493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th-TH" dirty="0" smtClean="0"/>
              <a:t>การสืบค้น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1.2 การใช้เครื่องหมายช่วยในการสืบค้น</a:t>
            </a:r>
          </a:p>
          <a:p>
            <a:pPr lvl="1"/>
            <a:r>
              <a:rPr lang="th-TH" sz="2800" dirty="0"/>
              <a:t>เครื่องหมาย </a:t>
            </a:r>
            <a:r>
              <a:rPr lang="en-US" sz="2800" dirty="0"/>
              <a:t>* </a:t>
            </a:r>
            <a:r>
              <a:rPr lang="th-TH" sz="2800" dirty="0"/>
              <a:t>(ดอกจันทร์) ใช้เพื่อละตัวอักษรนั้นเป็นต้นไป</a:t>
            </a:r>
          </a:p>
          <a:p>
            <a:pPr lvl="2"/>
            <a:r>
              <a:rPr lang="th-TH" sz="2400" dirty="0"/>
              <a:t>เช่น </a:t>
            </a:r>
            <a:r>
              <a:rPr lang="en-US" sz="2400" dirty="0" err="1"/>
              <a:t>toxi</a:t>
            </a:r>
            <a:r>
              <a:rPr lang="en-US" sz="2400" dirty="0"/>
              <a:t>*</a:t>
            </a:r>
            <a:endParaRPr lang="th-TH" sz="2400" dirty="0"/>
          </a:p>
          <a:p>
            <a:pPr lvl="1"/>
            <a:r>
              <a:rPr lang="th-TH" sz="2800" dirty="0"/>
              <a:t>เครื่องหมาย </a:t>
            </a:r>
            <a:r>
              <a:rPr lang="en-US" sz="2800" dirty="0"/>
              <a:t>?</a:t>
            </a:r>
            <a:r>
              <a:rPr lang="th-TH" sz="2800" dirty="0"/>
              <a:t> (คำถาม) ใช้เพื่อแทนที่ตัวอักษร 1 ตัว </a:t>
            </a:r>
          </a:p>
          <a:p>
            <a:pPr lvl="2"/>
            <a:r>
              <a:rPr lang="th-TH" sz="2400" dirty="0"/>
              <a:t>เช่น </a:t>
            </a:r>
            <a:r>
              <a:rPr lang="en-US" sz="2400" dirty="0" err="1"/>
              <a:t>wom?n</a:t>
            </a:r>
            <a:r>
              <a:rPr lang="en-US" sz="2400" dirty="0"/>
              <a:t> </a:t>
            </a:r>
            <a:r>
              <a:rPr lang="th-TH" sz="2400" dirty="0"/>
              <a:t>จะค้นหาทั้ง </a:t>
            </a:r>
            <a:r>
              <a:rPr lang="en-US" sz="2400" dirty="0"/>
              <a:t>woman </a:t>
            </a:r>
            <a:r>
              <a:rPr lang="th-TH" sz="2400" dirty="0"/>
              <a:t>และ</a:t>
            </a:r>
            <a:r>
              <a:rPr lang="en-US" sz="2400" dirty="0"/>
              <a:t> women</a:t>
            </a:r>
            <a:endParaRPr lang="th-TH" sz="2400" dirty="0"/>
          </a:p>
          <a:p>
            <a:pPr lvl="1"/>
            <a:r>
              <a:rPr lang="th-TH" sz="2800" dirty="0"/>
              <a:t>เครื่องหมาย </a:t>
            </a:r>
            <a:r>
              <a:rPr lang="en-US" sz="2800" dirty="0"/>
              <a:t>“……” </a:t>
            </a:r>
            <a:r>
              <a:rPr lang="th-TH" sz="2800" dirty="0"/>
              <a:t>(อัญประกาศ) เพื่อค้นตรงตามตัวที่พิมพ์</a:t>
            </a:r>
          </a:p>
          <a:p>
            <a:pPr lvl="2"/>
            <a:r>
              <a:rPr lang="th-TH" sz="2400" dirty="0"/>
              <a:t>เช่น</a:t>
            </a:r>
            <a:r>
              <a:rPr lang="en-US" sz="2400" dirty="0"/>
              <a:t> </a:t>
            </a:r>
            <a:r>
              <a:rPr lang="en-US" sz="2400" dirty="0" smtClean="0"/>
              <a:t>“lung </a:t>
            </a:r>
            <a:r>
              <a:rPr lang="en-US" sz="2400" dirty="0"/>
              <a:t>cancer cell</a:t>
            </a:r>
            <a:r>
              <a:rPr lang="en-US" sz="2400" dirty="0" smtClean="0"/>
              <a:t>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12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796672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th-TH" dirty="0" smtClean="0"/>
              <a:t>การสืบค้น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136904" cy="5149552"/>
          </a:xfrm>
        </p:spPr>
        <p:txBody>
          <a:bodyPr>
            <a:normAutofit/>
          </a:bodyPr>
          <a:lstStyle/>
          <a:p>
            <a:r>
              <a:rPr lang="th-TH" sz="2800" dirty="0" smtClean="0"/>
              <a:t>1.3 การสร้างเงื่อนไขเพื่อการสืบค้นโดยใช้ตัวเชื่อม</a:t>
            </a:r>
            <a:endParaRPr lang="th-TH" sz="2800" dirty="0"/>
          </a:p>
          <a:p>
            <a:pPr lvl="1"/>
            <a:r>
              <a:rPr lang="en-US" sz="2800" dirty="0" smtClean="0"/>
              <a:t>AND</a:t>
            </a:r>
            <a:r>
              <a:rPr lang="th-TH" sz="2800" dirty="0" smtClean="0"/>
              <a:t> ค้นหาทุกคำ</a:t>
            </a:r>
            <a:endParaRPr lang="th-TH" sz="2800" dirty="0"/>
          </a:p>
          <a:p>
            <a:pPr lvl="2"/>
            <a:r>
              <a:rPr lang="th-TH" sz="2400" dirty="0"/>
              <a:t>เช่น </a:t>
            </a:r>
            <a:r>
              <a:rPr lang="en-US" sz="2400" dirty="0" smtClean="0"/>
              <a:t>physical AND chemical  </a:t>
            </a:r>
            <a:endParaRPr lang="th-TH" sz="2400" dirty="0"/>
          </a:p>
          <a:p>
            <a:pPr lvl="1"/>
            <a:r>
              <a:rPr lang="en-US" sz="2800" dirty="0" smtClean="0"/>
              <a:t>OR </a:t>
            </a:r>
            <a:r>
              <a:rPr lang="th-TH" sz="2800" dirty="0" smtClean="0"/>
              <a:t>ค้นหาอย่างน้อยหนึ่งคำ</a:t>
            </a:r>
            <a:endParaRPr lang="th-TH" sz="2800" dirty="0"/>
          </a:p>
          <a:p>
            <a:pPr lvl="2"/>
            <a:r>
              <a:rPr lang="th-TH" sz="2400" dirty="0"/>
              <a:t>เช่น </a:t>
            </a:r>
            <a:r>
              <a:rPr lang="en-US" sz="2400" dirty="0" smtClean="0"/>
              <a:t>heart OR cardiac</a:t>
            </a:r>
            <a:endParaRPr lang="th-TH" sz="2400" dirty="0" smtClean="0"/>
          </a:p>
          <a:p>
            <a:pPr lvl="1"/>
            <a:r>
              <a:rPr lang="en-US" sz="2800" dirty="0" smtClean="0"/>
              <a:t>NOT</a:t>
            </a:r>
            <a:r>
              <a:rPr lang="th-TH" sz="2800" dirty="0" smtClean="0"/>
              <a:t> ปฏิเสธการค้นหาคำนี้</a:t>
            </a:r>
          </a:p>
          <a:p>
            <a:pPr lvl="2"/>
            <a:r>
              <a:rPr lang="th-TH" sz="2400" dirty="0" smtClean="0"/>
              <a:t>เช่น</a:t>
            </a:r>
            <a:r>
              <a:rPr lang="en-US" sz="2400" dirty="0"/>
              <a:t> </a:t>
            </a:r>
            <a:r>
              <a:rPr lang="en-US" sz="2400" dirty="0" smtClean="0"/>
              <a:t>breast cancer</a:t>
            </a:r>
            <a:r>
              <a:rPr lang="th-TH" sz="2400" dirty="0" smtClean="0"/>
              <a:t> </a:t>
            </a:r>
            <a:r>
              <a:rPr lang="en-US" sz="2400" dirty="0" smtClean="0"/>
              <a:t>NOT carcinoma </a:t>
            </a:r>
            <a:r>
              <a:rPr lang="th-TH" sz="2400" dirty="0" smtClean="0"/>
              <a:t>หรือ </a:t>
            </a:r>
            <a:r>
              <a:rPr lang="en-US" sz="2400" dirty="0" smtClean="0"/>
              <a:t>breast carcinoma NOT cancer</a:t>
            </a:r>
          </a:p>
          <a:p>
            <a:r>
              <a:rPr lang="en-US" sz="3000" dirty="0" smtClean="0"/>
              <a:t>1.4 </a:t>
            </a:r>
            <a:r>
              <a:rPr lang="th-TH" sz="3000" dirty="0" smtClean="0"/>
              <a:t>วิธีการสืบค้น</a:t>
            </a:r>
          </a:p>
          <a:p>
            <a:pPr lvl="1"/>
            <a:r>
              <a:rPr lang="en-US" sz="2800" dirty="0" smtClean="0"/>
              <a:t>Basic search </a:t>
            </a:r>
            <a:r>
              <a:rPr lang="th-TH" sz="2800" dirty="0" smtClean="0"/>
              <a:t>ค้นทุกเขตข้อมูล ผลลัพธ์การสืบค้นจะมีปริมาณมากและกว้าง</a:t>
            </a:r>
          </a:p>
          <a:p>
            <a:pPr lvl="1"/>
            <a:r>
              <a:rPr lang="en-US" sz="2800" dirty="0" smtClean="0"/>
              <a:t>Advanced search</a:t>
            </a:r>
            <a:r>
              <a:rPr lang="th-TH" sz="2800" dirty="0" smtClean="0"/>
              <a:t> เลือกกำหนดเขตข้อมูลได้ สร้างเงื่อนไขที่ซับซ้อนได้ ปริมาณผลการสืบค้นไม่มากและแคบกว่าการค้นแบบ </a:t>
            </a:r>
            <a:r>
              <a:rPr lang="en-US" sz="2800" dirty="0" smtClean="0"/>
              <a:t>Basic </a:t>
            </a:r>
            <a:r>
              <a:rPr lang="en-US" sz="2800" dirty="0"/>
              <a:t>search </a:t>
            </a:r>
          </a:p>
        </p:txBody>
      </p:sp>
    </p:spTree>
    <p:extLst>
      <p:ext uri="{BB962C8B-B14F-4D97-AF65-F5344CB8AC3E}">
        <p14:creationId xmlns:p14="http://schemas.microsoft.com/office/powerpoint/2010/main" val="26134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1">
      <a:dk1>
        <a:sysClr val="windowText" lastClr="000000"/>
      </a:dk1>
      <a:lt1>
        <a:sysClr val="window" lastClr="FFFFFF"/>
      </a:lt1>
      <a:dk2>
        <a:srgbClr val="E90062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9B0041"/>
      </a:hlink>
      <a:folHlink>
        <a:srgbClr val="FF79C2"/>
      </a:folHlink>
    </a:clrScheme>
    <a:fontScheme name="Custom 1">
      <a:majorFont>
        <a:latin typeface="Browallia New"/>
        <a:ea typeface=""/>
        <a:cs typeface="Browallia New"/>
      </a:majorFont>
      <a:minorFont>
        <a:latin typeface="Browallia New"/>
        <a:ea typeface=""/>
        <a:cs typeface="Browallia New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970</TotalTime>
  <Words>812</Words>
  <Application>Microsoft Office PowerPoint</Application>
  <PresentationFormat>On-screen Show (4:3)</PresentationFormat>
  <Paragraphs>112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การฝึกอบรมการใช้ฐานข้อมูลอิเล็กทรอนิกส์เพื่อการสืบค้น ครั้งที่ 4/2560</vt:lpstr>
      <vt:lpstr>ฐานข้อมูลที่ห้องสมุดให้บริการมีอะไรบ้าง https://www.cgi.ac.th/library/services/ref_db</vt:lpstr>
      <vt:lpstr>ฐานข้อมูลที่เกี่ยวข้องกับเรา</vt:lpstr>
      <vt:lpstr>ฐานข้อมูลที่เกี่ยวข้องกับเรา</vt:lpstr>
      <vt:lpstr>PowerPoint Presentation</vt:lpstr>
      <vt:lpstr>ช่องทางการสืบค้นฐานข้อมูลของสถาบันฯ</vt:lpstr>
      <vt:lpstr>เทคนิคการสืบค้นฐานข้อมูล 1. การสืบค้น</vt:lpstr>
      <vt:lpstr>1. การสืบค้น (ต่อ)</vt:lpstr>
      <vt:lpstr>1. การสืบค้น (ต่อ)</vt:lpstr>
      <vt:lpstr>เทคนิคการสืบค้นฐานข้อมูล (ต่อ) 2. การคัดกรองผลการสืบค้น (Refine Results) 3. การวิเคราะห์ผลการสืบค้น 4. การจัดการผลการสืบค้น</vt:lpstr>
      <vt:lpstr>ช่องทางการติดต่อศูนย์การเรียนรู้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การฝึกอบรมการใช้ฐานข้อมูลอิเล็กทรอนิกส์เพื่อการสืบค้น ครั้งที่ 1/2558</dc:title>
  <dc:creator>Juthatip</dc:creator>
  <cp:lastModifiedBy>Juthatip</cp:lastModifiedBy>
  <cp:revision>55</cp:revision>
  <cp:lastPrinted>2017-08-02T04:05:00Z</cp:lastPrinted>
  <dcterms:created xsi:type="dcterms:W3CDTF">2015-08-25T09:01:59Z</dcterms:created>
  <dcterms:modified xsi:type="dcterms:W3CDTF">2017-08-02T04:49:04Z</dcterms:modified>
</cp:coreProperties>
</file>