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84" r:id="rId2"/>
    <p:sldId id="301" r:id="rId3"/>
    <p:sldId id="296" r:id="rId4"/>
    <p:sldId id="298" r:id="rId5"/>
    <p:sldId id="297" r:id="rId6"/>
    <p:sldId id="280" r:id="rId7"/>
    <p:sldId id="299" r:id="rId8"/>
    <p:sldId id="279" r:id="rId9"/>
    <p:sldId id="300" r:id="rId10"/>
    <p:sldId id="286" r:id="rId11"/>
    <p:sldId id="292" r:id="rId12"/>
    <p:sldId id="287" r:id="rId13"/>
    <p:sldId id="288" r:id="rId14"/>
    <p:sldId id="293" r:id="rId15"/>
    <p:sldId id="289" r:id="rId16"/>
    <p:sldId id="294" r:id="rId17"/>
    <p:sldId id="290" r:id="rId18"/>
    <p:sldId id="295" r:id="rId19"/>
    <p:sldId id="291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CC99"/>
    <a:srgbClr val="66FFFF"/>
    <a:srgbClr val="9900CC"/>
    <a:srgbClr val="CC99FF"/>
    <a:srgbClr val="00CC00"/>
    <a:srgbClr val="6600FF"/>
    <a:srgbClr val="CC66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24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5622F-D062-4665-AE4F-2B6D2BEE6072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AE1DF-7F1D-4CDA-AC0B-B490B083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15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C9D8B-6DF0-428E-AECB-6BEDCE064C97}" type="datetimeFigureOut">
              <a:rPr lang="en-US" smtClean="0"/>
              <a:t>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EE43-13F0-4D48-8657-2E3F7D172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8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0232" y="4731990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</p:spTree>
    <p:extLst>
      <p:ext uri="{BB962C8B-B14F-4D97-AF65-F5344CB8AC3E}">
        <p14:creationId xmlns:p14="http://schemas.microsoft.com/office/powerpoint/2010/main" val="1965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  <p:sndAc>
          <p:stSnd>
            <p:snd r:embed="rId2" name="The Asean Way.wav"/>
          </p:stSnd>
        </p:sndAc>
      </p:transition>
    </mc:Choice>
    <mc:Fallback xmlns="">
      <p:transition spd="slow" advClick="0" advTm="2000">
        <p:circle/>
        <p:sndAc>
          <p:stSnd>
            <p:snd r:embed="rId4" name="The Asean Way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283719"/>
            <a:ext cx="2160240" cy="26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31973" y="1731674"/>
            <a:ext cx="7560840" cy="461665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896938" indent="-896938" algn="ctr"/>
            <a:r>
              <a:rPr lang="th-TH" sz="2400" b="1" dirty="0" smtClean="0">
                <a:solidFill>
                  <a:srgbClr val="FF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จับ</a:t>
            </a:r>
            <a:r>
              <a:rPr lang="th-TH" sz="2400" b="1" dirty="0">
                <a:solidFill>
                  <a:srgbClr val="FF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มือ 2 ข้าง และ เด็กๆชาวเวียดนามจะกอดอกพร้อมกับโค้งตัวลงคำนับผู้ใหญ่</a:t>
            </a:r>
            <a:endParaRPr lang="en-US" sz="2400" b="1" dirty="0">
              <a:solidFill>
                <a:srgbClr val="FF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3720" y="4731990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0460" y="990511"/>
            <a:ext cx="158417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เวียตนาม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>
        <p:circle/>
        <p:sndAc>
          <p:stSnd>
            <p:snd r:embed="rId2" name="Vietnamese2.wav"/>
          </p:stSnd>
        </p:sndAc>
      </p:transition>
    </mc:Choice>
    <mc:Fallback xmlns="">
      <p:transition advClick="0" advTm="2000">
        <p:circle/>
        <p:sndAc>
          <p:stSnd>
            <p:snd r:embed="rId4" name="Vietnames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85" y="1851670"/>
            <a:ext cx="2262158" cy="3028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245485" y="1136231"/>
            <a:ext cx="2262158" cy="56758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th-TH" sz="2400" b="1" dirty="0">
                <a:solidFill>
                  <a:srgbClr val="99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สิงคโปร์  </a:t>
            </a:r>
            <a:r>
              <a:rPr lang="th-TH" sz="2400" b="1" dirty="0" smtClean="0">
                <a:solidFill>
                  <a:srgbClr val="99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400" b="1" dirty="0">
                <a:solidFill>
                  <a:srgbClr val="99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จับมือกันเบาๆ</a:t>
            </a:r>
            <a:endParaRPr lang="en-US" sz="2400" b="1" dirty="0">
              <a:solidFill>
                <a:srgbClr val="9900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3720" y="4790378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</p:spTree>
    <p:extLst>
      <p:ext uri="{BB962C8B-B14F-4D97-AF65-F5344CB8AC3E}">
        <p14:creationId xmlns:p14="http://schemas.microsoft.com/office/powerpoint/2010/main" val="9878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  <p:sndAc>
          <p:stSnd>
            <p:snd r:embed="rId2" name="Singapore2.wav"/>
          </p:stSnd>
        </p:sndAc>
      </p:transition>
    </mc:Choice>
    <mc:Fallback xmlns="">
      <p:transition spd="slow" advClick="0" advTm="5000">
        <p:circle/>
        <p:sndAc>
          <p:stSnd>
            <p:snd r:embed="rId4" name="Singapor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81" y="2418952"/>
            <a:ext cx="4761189" cy="2265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381232" y="1707654"/>
            <a:ext cx="439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rgbClr val="66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ผู้ชาย</a:t>
            </a:r>
            <a:r>
              <a:rPr lang="th-TH" sz="2400" dirty="0">
                <a:solidFill>
                  <a:srgbClr val="66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จับมือกับผู้ชาย และผู้หญิงจับมือกับผู้หญิง </a:t>
            </a:r>
            <a:endParaRPr lang="en-US" sz="2400" dirty="0">
              <a:solidFill>
                <a:srgbClr val="66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3720" y="4790378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1880" y="987574"/>
            <a:ext cx="208823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th-TH" sz="2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บรูไนและมาเลเซีย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  <p:sndAc>
          <p:stSnd>
            <p:snd r:embed="rId2" name="Malaysia2.wav"/>
          </p:stSnd>
        </p:sndAc>
      </p:transition>
    </mc:Choice>
    <mc:Fallback xmlns="">
      <p:transition spd="slow" advClick="0" advTm="5000">
        <p:circle/>
        <p:sndAc>
          <p:stSnd>
            <p:snd r:embed="rId4" name="Malaysia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77047" y="1059582"/>
            <a:ext cx="1872208" cy="461665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none">
            <a:prstTxWarp prst="textInflate">
              <a:avLst/>
            </a:prstTxWarp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พม่า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 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จับมือ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7654"/>
            <a:ext cx="2520280" cy="3188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773720" y="4790378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</p:spTree>
    <p:extLst>
      <p:ext uri="{BB962C8B-B14F-4D97-AF65-F5344CB8AC3E}">
        <p14:creationId xmlns:p14="http://schemas.microsoft.com/office/powerpoint/2010/main" val="35669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  <p:sndAc>
          <p:stSnd>
            <p:snd r:embed="rId2" name="Myanmar2.wav"/>
          </p:stSnd>
        </p:sndAc>
      </p:transition>
    </mc:Choice>
    <mc:Fallback xmlns="">
      <p:transition spd="slow" advClick="0" advTm="5000">
        <p:circle/>
        <p:sndAc>
          <p:stSnd>
            <p:snd r:embed="rId4" name="Myanmar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28118"/>
            <a:ext cx="2520280" cy="3184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635896" y="1059582"/>
            <a:ext cx="2232247" cy="533673"/>
          </a:xfrm>
          <a:prstGeom prst="rect">
            <a:avLst/>
          </a:prstGeom>
          <a:solidFill>
            <a:srgbClr val="66FFFF"/>
          </a:solidFill>
          <a:ln>
            <a:solidFill>
              <a:srgbClr val="00B0F0"/>
            </a:solidFill>
          </a:ln>
        </p:spPr>
        <p:txBody>
          <a:bodyPr wrap="square">
            <a:prstTxWarp prst="textCurveUp">
              <a:avLst/>
            </a:prstTxWarp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อินโดนีเซีย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      จับมือ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3720" y="4790378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</p:spTree>
    <p:extLst>
      <p:ext uri="{BB962C8B-B14F-4D97-AF65-F5344CB8AC3E}">
        <p14:creationId xmlns:p14="http://schemas.microsoft.com/office/powerpoint/2010/main" val="1502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  <p:sndAc>
          <p:stSnd>
            <p:snd r:embed="rId2" name="Indonesia2.wav"/>
          </p:stSnd>
        </p:sndAc>
      </p:transition>
    </mc:Choice>
    <mc:Fallback xmlns="">
      <p:transition spd="slow" advClick="0" advTm="5000">
        <p:circle/>
        <p:sndAc>
          <p:stSnd>
            <p:snd r:embed="rId4" name="Indonesia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51" y="1604764"/>
            <a:ext cx="2215854" cy="3289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948616" y="987574"/>
            <a:ext cx="2991525" cy="461665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ฟิลิปปินส์    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จับ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มือหรือโค้งคำนับ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3720" y="4790378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</p:spTree>
    <p:extLst>
      <p:ext uri="{BB962C8B-B14F-4D97-AF65-F5344CB8AC3E}">
        <p14:creationId xmlns:p14="http://schemas.microsoft.com/office/powerpoint/2010/main" val="7925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  <p:sndAc>
          <p:stSnd>
            <p:snd r:embed="rId2" name="Phillippines-2.wav"/>
          </p:stSnd>
        </p:sndAc>
      </p:transition>
    </mc:Choice>
    <mc:Fallback xmlns="">
      <p:transition spd="slow" advClick="0" advTm="5000">
        <p:circle/>
        <p:sndAc>
          <p:stSnd>
            <p:snd r:embed="rId4" name="Phillippines-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15" y="2144870"/>
            <a:ext cx="2148830" cy="2814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63030" y="1535062"/>
            <a:ext cx="72008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717550" indent="-717550" algn="ctr"/>
            <a:r>
              <a:rPr lang="th-TH" sz="2400" dirty="0" smtClean="0">
                <a:cs typeface="+mj-cs"/>
              </a:rPr>
              <a:t>จะ</a:t>
            </a:r>
            <a:r>
              <a:rPr lang="th-TH" sz="2400" dirty="0">
                <a:cs typeface="+mj-cs"/>
              </a:rPr>
              <a:t>คล้ายกับการไหว้ แต่จะโค้งศีรษะลงเพียงเล็กน้อย เอามือไว้ระดับ</a:t>
            </a:r>
            <a:r>
              <a:rPr lang="th-TH" sz="2400" dirty="0" smtClean="0">
                <a:cs typeface="+mj-cs"/>
              </a:rPr>
              <a:t>หน้าอก</a:t>
            </a:r>
            <a:endParaRPr lang="en-US" sz="2400" dirty="0"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208" y="4813774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7366" y="915566"/>
            <a:ext cx="115212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th-TH" sz="280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กัมพูชา</a:t>
            </a:r>
            <a:endParaRPr lang="en-US" sz="2800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02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  <p:sndAc>
          <p:stSnd>
            <p:snd r:embed="rId2" name="cambodia2.wav"/>
          </p:stSnd>
        </p:sndAc>
      </p:transition>
    </mc:Choice>
    <mc:Fallback xmlns="">
      <p:transition spd="slow" advClick="0" advTm="5000">
        <p:circle/>
        <p:sndAc>
          <p:stSnd>
            <p:snd r:embed="rId4" name="cambodia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4441" y="876146"/>
            <a:ext cx="2167803" cy="639660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th-TH" sz="3600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ลาว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   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</a:t>
            </a:r>
            <a:r>
              <a:rPr lang="th-TH" sz="3600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การไหว้</a:t>
            </a:r>
            <a:endParaRPr lang="en-US" sz="3600" dirty="0">
              <a:solidFill>
                <a:srgbClr val="FF33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66" y="1694035"/>
            <a:ext cx="2016224" cy="3096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773720" y="4790378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</p:spTree>
    <p:extLst>
      <p:ext uri="{BB962C8B-B14F-4D97-AF65-F5344CB8AC3E}">
        <p14:creationId xmlns:p14="http://schemas.microsoft.com/office/powerpoint/2010/main" val="7925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  <p:sndAc>
          <p:stSnd>
            <p:snd r:embed="rId2" name="Laos2.wav"/>
          </p:stSnd>
        </p:sndAc>
      </p:transition>
    </mc:Choice>
    <mc:Fallback xmlns="">
      <p:transition spd="slow" advClick="0" advTm="5000">
        <p:circle/>
        <p:sndAc>
          <p:stSnd>
            <p:snd r:embed="rId4" name="Laos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6420" y="1021705"/>
            <a:ext cx="1685077" cy="461665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r>
              <a:rPr lang="th-TH" sz="2400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ไทย</a:t>
            </a:r>
            <a:r>
              <a:rPr lang="th-TH" sz="240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 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</a:t>
            </a:r>
            <a:r>
              <a:rPr lang="th-TH" sz="240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การไหว้</a:t>
            </a:r>
            <a:endParaRPr lang="en-US" sz="2400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72" y="1635646"/>
            <a:ext cx="2150448" cy="299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773720" y="4790378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</p:spTree>
    <p:extLst>
      <p:ext uri="{BB962C8B-B14F-4D97-AF65-F5344CB8AC3E}">
        <p14:creationId xmlns:p14="http://schemas.microsoft.com/office/powerpoint/2010/main" val="3714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  <p:sndAc>
          <p:stSnd>
            <p:snd r:embed="rId2" name="Thailand2.wav"/>
          </p:stSnd>
        </p:sndAc>
      </p:transition>
    </mc:Choice>
    <mc:Fallback xmlns="">
      <p:transition spd="slow" advClick="0" advTm="5000">
        <p:circle/>
        <p:sndAc>
          <p:stSnd>
            <p:snd r:embed="rId4" name="Thailand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283718"/>
            <a:ext cx="3036515" cy="104510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157767"/>
                <a:gd name="adj2" fmla="val 33044"/>
              </a:avLst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THANK  YOU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05" y="2139702"/>
            <a:ext cx="1059582" cy="1059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217807"/>
            <a:ext cx="4104456" cy="70788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+mj-cs"/>
              </a:rPr>
              <a:t>HELLO                ASEAN</a:t>
            </a:r>
            <a:endParaRPr lang="en-US" sz="4400" b="1" dirty="0">
              <a:solidFill>
                <a:srgbClr val="0000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66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pook_world-101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4376" y="843558"/>
            <a:ext cx="4075856" cy="40758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73720" y="4731990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</p:spTree>
    <p:extLst>
      <p:ext uri="{BB962C8B-B14F-4D97-AF65-F5344CB8AC3E}">
        <p14:creationId xmlns:p14="http://schemas.microsoft.com/office/powerpoint/2010/main" val="4829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11560" y="1851670"/>
            <a:ext cx="7848872" cy="521414"/>
            <a:chOff x="611560" y="1851670"/>
            <a:chExt cx="7848872" cy="521414"/>
          </a:xfrm>
        </p:grpSpPr>
        <p:sp>
          <p:nvSpPr>
            <p:cNvPr id="7" name="Rounded Rectangle 6"/>
            <p:cNvSpPr/>
            <p:nvPr/>
          </p:nvSpPr>
          <p:spPr>
            <a:xfrm>
              <a:off x="2195736" y="1851670"/>
              <a:ext cx="6264696" cy="49441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399"/>
                  </a:solidFill>
                </a:rPr>
                <a:t>Brunei Darussalam </a:t>
              </a:r>
            </a:p>
            <a:p>
              <a:pPr algn="ctr"/>
              <a:r>
                <a:rPr lang="en-US" sz="1600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th-TH" sz="1600" dirty="0" smtClean="0">
                  <a:solidFill>
                    <a:srgbClr val="003399"/>
                  </a:solidFill>
                  <a:cs typeface="+mj-cs"/>
                </a:rPr>
                <a:t>บรูไน ดารุสซาลาม)</a:t>
              </a:r>
            </a:p>
          </p:txBody>
        </p:sp>
        <p:pic>
          <p:nvPicPr>
            <p:cNvPr id="9" name="Picture 8" descr="ธงบูรไน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0" y="1909574"/>
              <a:ext cx="1080120" cy="4635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611560" y="2412688"/>
            <a:ext cx="7848872" cy="500052"/>
            <a:chOff x="611560" y="2412688"/>
            <a:chExt cx="7848872" cy="50005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2195736" y="2418329"/>
              <a:ext cx="6264696" cy="494411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399"/>
                  </a:solidFill>
                  <a:cs typeface="+mj-cs"/>
                </a:rPr>
                <a:t>Kingdom of Cambodia </a:t>
              </a:r>
              <a:r>
                <a:rPr lang="en-US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th-TH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ราชอาณาจักรกัมพูชา)</a:t>
              </a:r>
            </a:p>
          </p:txBody>
        </p:sp>
        <p:pic>
          <p:nvPicPr>
            <p:cNvPr id="10" name="Picture 9" descr="ธงกัมพูชา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2412688"/>
              <a:ext cx="1080119" cy="48205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11560" y="2931790"/>
            <a:ext cx="7855908" cy="494411"/>
            <a:chOff x="611560" y="2931790"/>
            <a:chExt cx="7855908" cy="494411"/>
          </a:xfrm>
        </p:grpSpPr>
        <p:sp>
          <p:nvSpPr>
            <p:cNvPr id="5" name="Rounded Rectangle 4"/>
            <p:cNvSpPr/>
            <p:nvPr/>
          </p:nvSpPr>
          <p:spPr>
            <a:xfrm>
              <a:off x="2202772" y="2981231"/>
              <a:ext cx="6264696" cy="44497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399"/>
                  </a:solidFill>
                </a:rPr>
                <a:t>Republic of Indonesia </a:t>
              </a:r>
              <a:r>
                <a:rPr lang="en-US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th-TH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สาธารณรัฐอินโดนีเซีย</a:t>
              </a:r>
              <a:r>
                <a:rPr lang="th-TH" sz="1600" b="1" dirty="0" smtClean="0">
                  <a:solidFill>
                    <a:srgbClr val="003399"/>
                  </a:solidFill>
                </a:rPr>
                <a:t>)</a:t>
              </a:r>
              <a:endParaRPr lang="th-TH" sz="1600" b="1" dirty="0" smtClean="0">
                <a:solidFill>
                  <a:srgbClr val="003399"/>
                </a:solidFill>
                <a:cs typeface="KodchiangUPC" pitchFamily="18" charset="-34"/>
              </a:endParaRPr>
            </a:p>
          </p:txBody>
        </p:sp>
        <p:pic>
          <p:nvPicPr>
            <p:cNvPr id="11" name="Picture 10" descr="ธงอินโดนีเซีย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60" y="2931790"/>
              <a:ext cx="1091029" cy="49441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11560" y="3507854"/>
            <a:ext cx="7848872" cy="499668"/>
            <a:chOff x="611560" y="3507854"/>
            <a:chExt cx="7848872" cy="49966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2195736" y="3507854"/>
              <a:ext cx="6264696" cy="494411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399"/>
                  </a:solidFill>
                </a:rPr>
                <a:t>Lao People’s Democratic Republic </a:t>
              </a:r>
            </a:p>
            <a:p>
              <a:pPr algn="ctr"/>
              <a:r>
                <a:rPr lang="en-US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th-TH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สาธารณรัฐประชาธิปไตยประชาชนลาว - สปป ลาว)</a:t>
              </a:r>
            </a:p>
          </p:txBody>
        </p:sp>
        <p:pic>
          <p:nvPicPr>
            <p:cNvPr id="12" name="Picture 11" descr="ธงลาว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560" y="3509502"/>
              <a:ext cx="1080120" cy="4980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611560" y="4092663"/>
            <a:ext cx="7848872" cy="495311"/>
            <a:chOff x="611560" y="4092663"/>
            <a:chExt cx="7848872" cy="49531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95736" y="4092663"/>
              <a:ext cx="6264696" cy="494411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399"/>
                  </a:solidFill>
                </a:rPr>
                <a:t>Malaysia </a:t>
              </a:r>
              <a:r>
                <a:rPr lang="en-US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th-TH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มาเลเซีย)</a:t>
              </a:r>
            </a:p>
          </p:txBody>
        </p:sp>
        <p:pic>
          <p:nvPicPr>
            <p:cNvPr id="13" name="Picture 12" descr="ธงมาเล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560" y="4092945"/>
              <a:ext cx="1080120" cy="49502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  <p:sp>
        <p:nvSpPr>
          <p:cNvPr id="14" name="Rectangle 13"/>
          <p:cNvSpPr/>
          <p:nvPr/>
        </p:nvSpPr>
        <p:spPr>
          <a:xfrm>
            <a:off x="6773720" y="4731990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7544" y="1275606"/>
            <a:ext cx="7920880" cy="566046"/>
            <a:chOff x="467544" y="1275606"/>
            <a:chExt cx="7920880" cy="566046"/>
          </a:xfrm>
        </p:grpSpPr>
        <p:sp>
          <p:nvSpPr>
            <p:cNvPr id="22" name="Rounded Rectangle 21"/>
            <p:cNvSpPr/>
            <p:nvPr/>
          </p:nvSpPr>
          <p:spPr>
            <a:xfrm>
              <a:off x="1979712" y="1347615"/>
              <a:ext cx="6408712" cy="486448"/>
            </a:xfrm>
            <a:prstGeom prst="roundRect">
              <a:avLst/>
            </a:prstGeom>
            <a:solidFill>
              <a:srgbClr val="003399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solidFill>
                    <a:schemeClr val="bg1"/>
                  </a:solidFill>
                  <a:cs typeface="KodchiangUPC" pitchFamily="18" charset="-34"/>
                </a:rPr>
                <a:t>3.  </a:t>
              </a:r>
              <a:r>
                <a:rPr lang="th-TH" sz="1600" dirty="0" smtClean="0">
                  <a:solidFill>
                    <a:schemeClr val="bg1"/>
                  </a:solidFill>
                  <a:cs typeface="KodchiangUPC" pitchFamily="18" charset="-34"/>
                </a:rPr>
                <a:t>ประเทศใน</a:t>
              </a:r>
              <a:r>
                <a:rPr lang="th-TH" sz="1600" dirty="0">
                  <a:solidFill>
                    <a:schemeClr val="bg1"/>
                  </a:solidFill>
                  <a:cs typeface="KodchiangUPC" pitchFamily="18" charset="-34"/>
                </a:rPr>
                <a:t>กลุ่ม</a:t>
              </a:r>
              <a:r>
                <a:rPr lang="th-TH" sz="1600" dirty="0" smtClean="0">
                  <a:solidFill>
                    <a:schemeClr val="bg1"/>
                  </a:solidFill>
                  <a:cs typeface="KodchiangUPC" pitchFamily="18" charset="-34"/>
                </a:rPr>
                <a:t>อาเซียน 10 ประเทศ</a:t>
              </a:r>
              <a:endParaRPr lang="th-TH" sz="1600" dirty="0">
                <a:solidFill>
                  <a:schemeClr val="bg1"/>
                </a:solidFill>
                <a:cs typeface="KodchiangUPC" pitchFamily="18" charset="-34"/>
              </a:endParaRPr>
            </a:p>
          </p:txBody>
        </p:sp>
        <p:pic>
          <p:nvPicPr>
            <p:cNvPr id="23" name="Picture 22" descr="ธง asen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544" y="1275606"/>
              <a:ext cx="1224136" cy="566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3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7544" y="1275606"/>
            <a:ext cx="7920880" cy="566046"/>
            <a:chOff x="467544" y="1275606"/>
            <a:chExt cx="7920880" cy="566046"/>
          </a:xfrm>
        </p:grpSpPr>
        <p:sp>
          <p:nvSpPr>
            <p:cNvPr id="4" name="Rounded Rectangle 3"/>
            <p:cNvSpPr/>
            <p:nvPr/>
          </p:nvSpPr>
          <p:spPr>
            <a:xfrm>
              <a:off x="1979712" y="1347615"/>
              <a:ext cx="6408712" cy="486448"/>
            </a:xfrm>
            <a:prstGeom prst="roundRect">
              <a:avLst/>
            </a:prstGeom>
            <a:solidFill>
              <a:srgbClr val="003399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solidFill>
                    <a:schemeClr val="bg1"/>
                  </a:solidFill>
                  <a:cs typeface="KodchiangUPC" pitchFamily="18" charset="-34"/>
                </a:rPr>
                <a:t>3.  </a:t>
              </a:r>
              <a:r>
                <a:rPr lang="th-TH" sz="1600" dirty="0" smtClean="0">
                  <a:solidFill>
                    <a:schemeClr val="bg1"/>
                  </a:solidFill>
                  <a:cs typeface="KodchiangUPC" pitchFamily="18" charset="-34"/>
                </a:rPr>
                <a:t>ประเทศใน</a:t>
              </a:r>
              <a:r>
                <a:rPr lang="th-TH" sz="1600" dirty="0">
                  <a:solidFill>
                    <a:schemeClr val="bg1"/>
                  </a:solidFill>
                  <a:cs typeface="KodchiangUPC" pitchFamily="18" charset="-34"/>
                </a:rPr>
                <a:t>กลุ่ม</a:t>
              </a:r>
              <a:r>
                <a:rPr lang="th-TH" sz="1600" dirty="0" smtClean="0">
                  <a:solidFill>
                    <a:schemeClr val="bg1"/>
                  </a:solidFill>
                  <a:cs typeface="KodchiangUPC" pitchFamily="18" charset="-34"/>
                </a:rPr>
                <a:t>อาเซียน 10 ประเทศ</a:t>
              </a:r>
              <a:endParaRPr lang="th-TH" sz="1600" dirty="0">
                <a:solidFill>
                  <a:schemeClr val="bg1"/>
                </a:solidFill>
                <a:cs typeface="KodchiangUPC" pitchFamily="18" charset="-34"/>
              </a:endParaRPr>
            </a:p>
          </p:txBody>
        </p:sp>
        <p:pic>
          <p:nvPicPr>
            <p:cNvPr id="10" name="Picture 9" descr="ธง as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1275606"/>
              <a:ext cx="1224136" cy="56604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83568" y="1870274"/>
            <a:ext cx="7632848" cy="492557"/>
            <a:chOff x="683568" y="1870274"/>
            <a:chExt cx="7632848" cy="492557"/>
          </a:xfrm>
        </p:grpSpPr>
        <p:sp>
          <p:nvSpPr>
            <p:cNvPr id="6" name="Rounded Rectangle 5"/>
            <p:cNvSpPr/>
            <p:nvPr/>
          </p:nvSpPr>
          <p:spPr>
            <a:xfrm>
              <a:off x="2123728" y="1870274"/>
              <a:ext cx="6192688" cy="49255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399"/>
                  </a:solidFill>
                </a:rPr>
                <a:t>Republic of the Union of Myanmar</a:t>
              </a:r>
            </a:p>
            <a:p>
              <a:pPr algn="ctr"/>
              <a:r>
                <a:rPr lang="th-TH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(สาธารณรัฐแห่งสหภาพพม่า)</a:t>
              </a:r>
            </a:p>
          </p:txBody>
        </p:sp>
        <p:pic>
          <p:nvPicPr>
            <p:cNvPr id="11" name="Picture 10" descr="ธงพม่า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68" y="1942281"/>
              <a:ext cx="1038130" cy="4027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83569" y="2444063"/>
            <a:ext cx="7632847" cy="492780"/>
            <a:chOff x="683569" y="2444063"/>
            <a:chExt cx="7632847" cy="49278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2123728" y="2444063"/>
              <a:ext cx="6192688" cy="492557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399"/>
                  </a:solidFill>
                </a:rPr>
                <a:t>Republic of the Philippines</a:t>
              </a:r>
            </a:p>
            <a:p>
              <a:pPr algn="ctr"/>
              <a:r>
                <a:rPr lang="en-US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th-TH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สาธารณรัฐฟิลิปปินส์)</a:t>
              </a:r>
            </a:p>
          </p:txBody>
        </p:sp>
        <p:pic>
          <p:nvPicPr>
            <p:cNvPr id="12" name="Picture 11" descr="ธงฟิลิบปินส์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569" y="2517380"/>
              <a:ext cx="1080120" cy="41946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704107" y="3009058"/>
            <a:ext cx="7632848" cy="462019"/>
            <a:chOff x="683568" y="3009057"/>
            <a:chExt cx="7632848" cy="46201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2123728" y="3009057"/>
              <a:ext cx="6192688" cy="443302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399"/>
                  </a:solidFill>
                </a:rPr>
                <a:t>Republic of Singapore </a:t>
              </a:r>
            </a:p>
            <a:p>
              <a:pPr algn="ctr"/>
              <a:r>
                <a:rPr lang="en-US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th-TH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สาธารณรัฐสิงคโปร์)</a:t>
              </a:r>
            </a:p>
          </p:txBody>
        </p:sp>
        <p:pic>
          <p:nvPicPr>
            <p:cNvPr id="13" name="Picture 12" descr="ธงสิงคโปร์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568" y="3009058"/>
              <a:ext cx="1080119" cy="4620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683568" y="3530253"/>
            <a:ext cx="7632848" cy="471975"/>
            <a:chOff x="683568" y="3530253"/>
            <a:chExt cx="7632848" cy="4719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2123728" y="3530253"/>
              <a:ext cx="6192688" cy="443302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399"/>
                  </a:solidFill>
                </a:rPr>
                <a:t>Socialist Republic of Vietnam </a:t>
              </a:r>
            </a:p>
            <a:p>
              <a:pPr algn="ctr"/>
              <a:r>
                <a:rPr lang="en-US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th-TH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สาธารณรัฐสังคมนิยมเวียดนาม)</a:t>
              </a:r>
            </a:p>
          </p:txBody>
        </p:sp>
        <p:pic>
          <p:nvPicPr>
            <p:cNvPr id="14" name="Picture 13" descr="ธงเวียตนาม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568" y="3530253"/>
              <a:ext cx="1080120" cy="471975"/>
            </a:xfrm>
            <a:prstGeom prst="rect">
              <a:avLst/>
            </a:prstGeom>
            <a:grpFill/>
          </p:spPr>
        </p:pic>
      </p:grpSp>
      <p:grpSp>
        <p:nvGrpSpPr>
          <p:cNvPr id="20" name="Group 19"/>
          <p:cNvGrpSpPr/>
          <p:nvPr/>
        </p:nvGrpSpPr>
        <p:grpSpPr>
          <a:xfrm>
            <a:off x="683568" y="4055101"/>
            <a:ext cx="7632848" cy="491661"/>
            <a:chOff x="683568" y="4055101"/>
            <a:chExt cx="7632848" cy="49166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2123728" y="4055101"/>
              <a:ext cx="6192688" cy="443302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399"/>
                  </a:solidFill>
                </a:rPr>
                <a:t>Kingdom of Thailand </a:t>
              </a:r>
            </a:p>
            <a:p>
              <a:pPr algn="ctr"/>
              <a:r>
                <a:rPr lang="en-US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</a:t>
              </a:r>
              <a:r>
                <a:rPr lang="th-TH" sz="1600" b="1" dirty="0" smtClean="0">
                  <a:solidFill>
                    <a:srgbClr val="00339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ราชอาณาจักรไทย)</a:t>
              </a:r>
            </a:p>
          </p:txBody>
        </p:sp>
        <p:pic>
          <p:nvPicPr>
            <p:cNvPr id="15" name="Picture 14" descr="ธงไทย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568" y="4055101"/>
              <a:ext cx="1080120" cy="49166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  <p:sp>
        <p:nvSpPr>
          <p:cNvPr id="16" name="Rectangle 15"/>
          <p:cNvSpPr/>
          <p:nvPr/>
        </p:nvSpPr>
        <p:spPr>
          <a:xfrm>
            <a:off x="6773720" y="4731990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</p:spTree>
    <p:extLst>
      <p:ext uri="{BB962C8B-B14F-4D97-AF65-F5344CB8AC3E}">
        <p14:creationId xmlns:p14="http://schemas.microsoft.com/office/powerpoint/2010/main" val="5101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065" y="2931790"/>
            <a:ext cx="6696744" cy="97501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th-TH" sz="360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แม้จะอยู่กันคนละพรมแดน พูดกันคนละภาษา ก็ไม่เป็นปัญหา </a:t>
            </a:r>
            <a:endParaRPr lang="en-US" sz="3600" dirty="0" smtClean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6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</a:t>
            </a:r>
            <a:r>
              <a:rPr lang="th-TH" sz="36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รู้จักปรับตัวท่ามกลางความเปลี่ยนแปลงบนความแตกต่าง</a:t>
            </a:r>
            <a:endParaRPr lang="en-US" sz="36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3720" y="4731990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</p:spTree>
    <p:extLst>
      <p:ext uri="{BB962C8B-B14F-4D97-AF65-F5344CB8AC3E}">
        <p14:creationId xmlns:p14="http://schemas.microsoft.com/office/powerpoint/2010/main" val="31147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16709" y="2355726"/>
            <a:ext cx="7632848" cy="1116884"/>
            <a:chOff x="755576" y="2636912"/>
            <a:chExt cx="7848872" cy="1595254"/>
          </a:xfrm>
        </p:grpSpPr>
        <p:pic>
          <p:nvPicPr>
            <p:cNvPr id="6" name="Picture 5" descr="การ์ตูนพม่า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3888" y="2636912"/>
              <a:ext cx="2448272" cy="1594019"/>
            </a:xfrm>
            <a:prstGeom prst="rect">
              <a:avLst/>
            </a:prstGeom>
          </p:spPr>
        </p:pic>
        <p:pic>
          <p:nvPicPr>
            <p:cNvPr id="7" name="Picture 6" descr="การ์ตูนฟิลิบปินด์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177" y="2636912"/>
              <a:ext cx="2448271" cy="1559575"/>
            </a:xfrm>
            <a:prstGeom prst="rect">
              <a:avLst/>
            </a:prstGeom>
          </p:spPr>
        </p:pic>
        <p:pic>
          <p:nvPicPr>
            <p:cNvPr id="8" name="Picture 7" descr="การ์ตูนมาเลเซีย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576" y="2636912"/>
              <a:ext cx="2592288" cy="159525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99592" y="987574"/>
            <a:ext cx="7416824" cy="1101476"/>
            <a:chOff x="755576" y="692696"/>
            <a:chExt cx="7920881" cy="1660656"/>
          </a:xfrm>
        </p:grpSpPr>
        <p:pic>
          <p:nvPicPr>
            <p:cNvPr id="4" name="Picture 3" descr="การ์ตูนกัมพูชา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3888" y="692696"/>
              <a:ext cx="2448272" cy="1660656"/>
            </a:xfrm>
            <a:prstGeom prst="rect">
              <a:avLst/>
            </a:prstGeom>
          </p:spPr>
        </p:pic>
        <p:pic>
          <p:nvPicPr>
            <p:cNvPr id="5" name="Picture 4" descr="การ์ตูนบูรไน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576" y="692696"/>
              <a:ext cx="2581066" cy="1656184"/>
            </a:xfrm>
            <a:prstGeom prst="rect">
              <a:avLst/>
            </a:prstGeom>
          </p:spPr>
        </p:pic>
        <p:pic>
          <p:nvPicPr>
            <p:cNvPr id="12" name="Picture 11" descr="การ์ตูนอินโดนีเซีย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6177" y="692696"/>
              <a:ext cx="2520280" cy="165592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16707" y="3579862"/>
            <a:ext cx="7632850" cy="1188132"/>
            <a:chOff x="755576" y="4365104"/>
            <a:chExt cx="7848873" cy="1584176"/>
          </a:xfrm>
        </p:grpSpPr>
        <p:pic>
          <p:nvPicPr>
            <p:cNvPr id="10" name="Picture 9" descr="การ์ตูนเวียตนาม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3888" y="4365104"/>
              <a:ext cx="2448272" cy="1584175"/>
            </a:xfrm>
            <a:prstGeom prst="rect">
              <a:avLst/>
            </a:prstGeom>
          </p:spPr>
        </p:pic>
        <p:pic>
          <p:nvPicPr>
            <p:cNvPr id="11" name="Picture 10" descr="การ์ตูนสิงคโปร์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5576" y="4365104"/>
              <a:ext cx="2592288" cy="1584176"/>
            </a:xfrm>
            <a:prstGeom prst="rect">
              <a:avLst/>
            </a:prstGeom>
          </p:spPr>
        </p:pic>
        <p:pic>
          <p:nvPicPr>
            <p:cNvPr id="13" name="Picture 12" descr="การ์ตูนไทย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6177" y="4365104"/>
              <a:ext cx="2448272" cy="158417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084169" y="47465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 smtClean="0">
                <a:solidFill>
                  <a:schemeClr val="bg1"/>
                </a:solidFill>
              </a:rPr>
              <a:t>ชลอ</a:t>
            </a:r>
            <a:r>
              <a:rPr lang="th-TH" dirty="0" smtClean="0">
                <a:solidFill>
                  <a:schemeClr val="bg1"/>
                </a:solidFill>
              </a:rPr>
              <a:t>อ่าน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30" y="840576"/>
            <a:ext cx="5328592" cy="41559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5238" y="4808175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http://www.uasean.com/kerobow01/373</a:t>
            </a:r>
          </a:p>
        </p:txBody>
      </p:sp>
    </p:spTree>
    <p:extLst>
      <p:ext uri="{BB962C8B-B14F-4D97-AF65-F5344CB8AC3E}">
        <p14:creationId xmlns:p14="http://schemas.microsoft.com/office/powerpoint/2010/main" val="31147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  <p:sndAc>
          <p:stSnd>
            <p:snd r:embed="rId2" name="Sound1.wav"/>
          </p:stSnd>
        </p:sndAc>
      </p:transition>
    </mc:Choice>
    <mc:Fallback xmlns="">
      <p:transition spd="slow" advClick="0" advTm="3000">
        <p:circle/>
        <p:sndAc>
          <p:stSnd>
            <p:snd r:embed="rId4" name="Sound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repeatCount="300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067694"/>
            <a:ext cx="6984776" cy="108941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-104"/>
              </a:avLst>
            </a:prstTxWarp>
            <a:spAutoFit/>
          </a:bodyPr>
          <a:lstStyle/>
          <a:p>
            <a:pPr algn="ctr"/>
            <a:r>
              <a:rPr lang="th-TH" dirty="0" smtClean="0">
                <a:solidFill>
                  <a:srgbClr val="99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การแสดง</a:t>
            </a:r>
            <a:r>
              <a:rPr lang="th-TH" dirty="0" smtClean="0">
                <a:solidFill>
                  <a:srgbClr val="CC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การทักทาย</a:t>
            </a:r>
            <a:r>
              <a:rPr lang="th-TH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เมื่อได้</a:t>
            </a:r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พบเจอ</a:t>
            </a:r>
            <a:r>
              <a:rPr lang="th-TH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กันใน</a:t>
            </a:r>
            <a:r>
              <a:rPr lang="th-TH" dirty="0" smtClean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กลุ่ม</a:t>
            </a:r>
            <a:r>
              <a:rPr lang="th-TH" dirty="0" smtClean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อาเซียน</a:t>
            </a:r>
            <a:endParaRPr lang="en-US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9" y="47465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 smtClean="0">
                <a:solidFill>
                  <a:schemeClr val="bg1"/>
                </a:solidFill>
              </a:rPr>
              <a:t>ชลอ</a:t>
            </a:r>
            <a:r>
              <a:rPr lang="th-TH" dirty="0" smtClean="0">
                <a:solidFill>
                  <a:schemeClr val="bg1"/>
                </a:solidFill>
              </a:rPr>
              <a:t>อ่าน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234</Words>
  <Application>Microsoft Office PowerPoint</Application>
  <PresentationFormat>On-screen Show (16:9)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64</cp:revision>
  <cp:lastPrinted>2014-02-05T06:30:21Z</cp:lastPrinted>
  <dcterms:created xsi:type="dcterms:W3CDTF">2014-02-04T14:15:01Z</dcterms:created>
  <dcterms:modified xsi:type="dcterms:W3CDTF">2014-02-09T08:00:49Z</dcterms:modified>
</cp:coreProperties>
</file>