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70" r:id="rId3"/>
    <p:sldId id="271" r:id="rId4"/>
    <p:sldId id="272" r:id="rId5"/>
    <p:sldId id="288" r:id="rId6"/>
    <p:sldId id="273" r:id="rId7"/>
    <p:sldId id="274" r:id="rId8"/>
    <p:sldId id="275" r:id="rId9"/>
    <p:sldId id="276" r:id="rId10"/>
    <p:sldId id="277" r:id="rId11"/>
    <p:sldId id="278" r:id="rId12"/>
    <p:sldId id="290" r:id="rId13"/>
    <p:sldId id="279" r:id="rId14"/>
    <p:sldId id="280" r:id="rId15"/>
    <p:sldId id="281" r:id="rId16"/>
    <p:sldId id="282" r:id="rId17"/>
    <p:sldId id="289" r:id="rId18"/>
    <p:sldId id="283" r:id="rId19"/>
    <p:sldId id="284" r:id="rId2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5" autoAdjust="0"/>
    <p:restoredTop sz="94658" autoAdjust="0"/>
  </p:normalViewPr>
  <p:slideViewPr>
    <p:cSldViewPr>
      <p:cViewPr>
        <p:scale>
          <a:sx n="90" d="100"/>
          <a:sy n="90" d="100"/>
        </p:scale>
        <p:origin x="-1320" y="-438"/>
      </p:cViewPr>
      <p:guideLst>
        <p:guide orient="horz" pos="1620"/>
        <p:guide pos="2880"/>
      </p:guideLst>
    </p:cSldViewPr>
  </p:slideViewPr>
  <p:outlineViewPr>
    <p:cViewPr>
      <p:scale>
        <a:sx n="33" d="100"/>
        <a:sy n="33" d="100"/>
      </p:scale>
      <p:origin x="0" y="34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007FBE-881A-49FE-A859-268A7C823D51}" type="datetimeFigureOut">
              <a:rPr lang="en-US" smtClean="0"/>
              <a:t>7/18/2014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3D34B-7A40-4B82-B9BC-B06A646845E1}" type="slidenum">
              <a:rPr lang="en-US" smtClean="0"/>
              <a:t>‹#›</a:t>
            </a:fld>
            <a:endParaRPr lang="en-US"/>
          </a:p>
        </p:txBody>
      </p:sp>
    </p:spTree>
    <p:extLst>
      <p:ext uri="{BB962C8B-B14F-4D97-AF65-F5344CB8AC3E}">
        <p14:creationId xmlns:p14="http://schemas.microsoft.com/office/powerpoint/2010/main" val="1643259948"/>
      </p:ext>
    </p:extLst>
  </p:cSld>
  <p:clrMapOvr>
    <a:masterClrMapping/>
  </p:clrMapOvr>
  <mc:AlternateContent xmlns:mc="http://schemas.openxmlformats.org/markup-compatibility/2006" xmlns:p14="http://schemas.microsoft.com/office/powerpoint/2010/main">
    <mc:Choice Requires="p14">
      <p:transition spd="slow" p14:dur="800" advClick="0" advTm="5000">
        <p:circle/>
      </p:transition>
    </mc:Choice>
    <mc:Fallback xmlns="">
      <p:transition spd="slow" advClick="0" advTm="5000">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007FBE-881A-49FE-A859-268A7C823D51}" type="datetimeFigureOut">
              <a:rPr lang="en-US" smtClean="0"/>
              <a:t>7/18/2014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3D34B-7A40-4B82-B9BC-B06A646845E1}" type="slidenum">
              <a:rPr lang="en-US" smtClean="0"/>
              <a:t>‹#›</a:t>
            </a:fld>
            <a:endParaRPr lang="en-US"/>
          </a:p>
        </p:txBody>
      </p:sp>
    </p:spTree>
    <p:extLst>
      <p:ext uri="{BB962C8B-B14F-4D97-AF65-F5344CB8AC3E}">
        <p14:creationId xmlns:p14="http://schemas.microsoft.com/office/powerpoint/2010/main" val="2340182320"/>
      </p:ext>
    </p:extLst>
  </p:cSld>
  <p:clrMapOvr>
    <a:masterClrMapping/>
  </p:clrMapOvr>
  <mc:AlternateContent xmlns:mc="http://schemas.openxmlformats.org/markup-compatibility/2006" xmlns:p14="http://schemas.microsoft.com/office/powerpoint/2010/main">
    <mc:Choice Requires="p14">
      <p:transition spd="slow" p14:dur="800" advClick="0" advTm="5000">
        <p:circle/>
      </p:transition>
    </mc:Choice>
    <mc:Fallback xmlns="">
      <p:transition spd="slow" advClick="0" advTm="5000">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007FBE-881A-49FE-A859-268A7C823D51}" type="datetimeFigureOut">
              <a:rPr lang="en-US" smtClean="0"/>
              <a:t>7/18/2014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3D34B-7A40-4B82-B9BC-B06A646845E1}" type="slidenum">
              <a:rPr lang="en-US" smtClean="0"/>
              <a:t>‹#›</a:t>
            </a:fld>
            <a:endParaRPr lang="en-US"/>
          </a:p>
        </p:txBody>
      </p:sp>
    </p:spTree>
    <p:extLst>
      <p:ext uri="{BB962C8B-B14F-4D97-AF65-F5344CB8AC3E}">
        <p14:creationId xmlns:p14="http://schemas.microsoft.com/office/powerpoint/2010/main" val="1453190114"/>
      </p:ext>
    </p:extLst>
  </p:cSld>
  <p:clrMapOvr>
    <a:masterClrMapping/>
  </p:clrMapOvr>
  <mc:AlternateContent xmlns:mc="http://schemas.openxmlformats.org/markup-compatibility/2006" xmlns:p14="http://schemas.microsoft.com/office/powerpoint/2010/main">
    <mc:Choice Requires="p14">
      <p:transition spd="slow" p14:dur="800" advClick="0" advTm="5000">
        <p:circle/>
      </p:transition>
    </mc:Choice>
    <mc:Fallback xmlns="">
      <p:transition spd="slow" advClick="0" advTm="5000">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007FBE-881A-49FE-A859-268A7C823D51}" type="datetimeFigureOut">
              <a:rPr lang="en-US" smtClean="0"/>
              <a:t>7/18/2014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3D34B-7A40-4B82-B9BC-B06A646845E1}" type="slidenum">
              <a:rPr lang="en-US" smtClean="0"/>
              <a:t>‹#›</a:t>
            </a:fld>
            <a:endParaRPr lang="en-US"/>
          </a:p>
        </p:txBody>
      </p:sp>
    </p:spTree>
    <p:extLst>
      <p:ext uri="{BB962C8B-B14F-4D97-AF65-F5344CB8AC3E}">
        <p14:creationId xmlns:p14="http://schemas.microsoft.com/office/powerpoint/2010/main" val="1628244371"/>
      </p:ext>
    </p:extLst>
  </p:cSld>
  <p:clrMapOvr>
    <a:masterClrMapping/>
  </p:clrMapOvr>
  <mc:AlternateContent xmlns:mc="http://schemas.openxmlformats.org/markup-compatibility/2006" xmlns:p14="http://schemas.microsoft.com/office/powerpoint/2010/main">
    <mc:Choice Requires="p14">
      <p:transition spd="slow" p14:dur="800" advClick="0" advTm="5000">
        <p:circle/>
      </p:transition>
    </mc:Choice>
    <mc:Fallback xmlns="">
      <p:transition spd="slow" advClick="0" advTm="5000">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007FBE-881A-49FE-A859-268A7C823D51}" type="datetimeFigureOut">
              <a:rPr lang="en-US" smtClean="0"/>
              <a:t>7/18/2014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3D34B-7A40-4B82-B9BC-B06A646845E1}" type="slidenum">
              <a:rPr lang="en-US" smtClean="0"/>
              <a:t>‹#›</a:t>
            </a:fld>
            <a:endParaRPr lang="en-US"/>
          </a:p>
        </p:txBody>
      </p:sp>
    </p:spTree>
    <p:extLst>
      <p:ext uri="{BB962C8B-B14F-4D97-AF65-F5344CB8AC3E}">
        <p14:creationId xmlns:p14="http://schemas.microsoft.com/office/powerpoint/2010/main" val="3696453629"/>
      </p:ext>
    </p:extLst>
  </p:cSld>
  <p:clrMapOvr>
    <a:masterClrMapping/>
  </p:clrMapOvr>
  <mc:AlternateContent xmlns:mc="http://schemas.openxmlformats.org/markup-compatibility/2006" xmlns:p14="http://schemas.microsoft.com/office/powerpoint/2010/main">
    <mc:Choice Requires="p14">
      <p:transition spd="slow" p14:dur="800" advClick="0" advTm="5000">
        <p:circle/>
      </p:transition>
    </mc:Choice>
    <mc:Fallback xmlns="">
      <p:transition spd="slow" advClick="0" advTm="5000">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007FBE-881A-49FE-A859-268A7C823D51}" type="datetimeFigureOut">
              <a:rPr lang="en-US" smtClean="0"/>
              <a:t>7/18/2014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A3D34B-7A40-4B82-B9BC-B06A646845E1}" type="slidenum">
              <a:rPr lang="en-US" smtClean="0"/>
              <a:t>‹#›</a:t>
            </a:fld>
            <a:endParaRPr lang="en-US"/>
          </a:p>
        </p:txBody>
      </p:sp>
    </p:spTree>
    <p:extLst>
      <p:ext uri="{BB962C8B-B14F-4D97-AF65-F5344CB8AC3E}">
        <p14:creationId xmlns:p14="http://schemas.microsoft.com/office/powerpoint/2010/main" val="904260498"/>
      </p:ext>
    </p:extLst>
  </p:cSld>
  <p:clrMapOvr>
    <a:masterClrMapping/>
  </p:clrMapOvr>
  <mc:AlternateContent xmlns:mc="http://schemas.openxmlformats.org/markup-compatibility/2006" xmlns:p14="http://schemas.microsoft.com/office/powerpoint/2010/main">
    <mc:Choice Requires="p14">
      <p:transition spd="slow" p14:dur="800" advClick="0" advTm="5000">
        <p:circle/>
      </p:transition>
    </mc:Choice>
    <mc:Fallback xmlns="">
      <p:transition spd="slow" advClick="0" advTm="5000">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007FBE-881A-49FE-A859-268A7C823D51}" type="datetimeFigureOut">
              <a:rPr lang="en-US" smtClean="0"/>
              <a:t>7/18/2014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A3D34B-7A40-4B82-B9BC-B06A646845E1}" type="slidenum">
              <a:rPr lang="en-US" smtClean="0"/>
              <a:t>‹#›</a:t>
            </a:fld>
            <a:endParaRPr lang="en-US"/>
          </a:p>
        </p:txBody>
      </p:sp>
    </p:spTree>
    <p:extLst>
      <p:ext uri="{BB962C8B-B14F-4D97-AF65-F5344CB8AC3E}">
        <p14:creationId xmlns:p14="http://schemas.microsoft.com/office/powerpoint/2010/main" val="1705176042"/>
      </p:ext>
    </p:extLst>
  </p:cSld>
  <p:clrMapOvr>
    <a:masterClrMapping/>
  </p:clrMapOvr>
  <mc:AlternateContent xmlns:mc="http://schemas.openxmlformats.org/markup-compatibility/2006" xmlns:p14="http://schemas.microsoft.com/office/powerpoint/2010/main">
    <mc:Choice Requires="p14">
      <p:transition spd="slow" p14:dur="800" advClick="0" advTm="5000">
        <p:circle/>
      </p:transition>
    </mc:Choice>
    <mc:Fallback xmlns="">
      <p:transition spd="slow" advClick="0" advTm="5000">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007FBE-881A-49FE-A859-268A7C823D51}" type="datetimeFigureOut">
              <a:rPr lang="en-US" smtClean="0"/>
              <a:t>7/18/2014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A3D34B-7A40-4B82-B9BC-B06A646845E1}" type="slidenum">
              <a:rPr lang="en-US" smtClean="0"/>
              <a:t>‹#›</a:t>
            </a:fld>
            <a:endParaRPr lang="en-US"/>
          </a:p>
        </p:txBody>
      </p:sp>
    </p:spTree>
    <p:extLst>
      <p:ext uri="{BB962C8B-B14F-4D97-AF65-F5344CB8AC3E}">
        <p14:creationId xmlns:p14="http://schemas.microsoft.com/office/powerpoint/2010/main" val="1466174740"/>
      </p:ext>
    </p:extLst>
  </p:cSld>
  <p:clrMapOvr>
    <a:masterClrMapping/>
  </p:clrMapOvr>
  <mc:AlternateContent xmlns:mc="http://schemas.openxmlformats.org/markup-compatibility/2006" xmlns:p14="http://schemas.microsoft.com/office/powerpoint/2010/main">
    <mc:Choice Requires="p14">
      <p:transition spd="slow" p14:dur="800" advClick="0" advTm="5000">
        <p:circle/>
      </p:transition>
    </mc:Choice>
    <mc:Fallback xmlns="">
      <p:transition spd="slow" advClick="0" advTm="5000">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007FBE-881A-49FE-A859-268A7C823D51}" type="datetimeFigureOut">
              <a:rPr lang="en-US" smtClean="0"/>
              <a:t>7/18/2014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A3D34B-7A40-4B82-B9BC-B06A646845E1}" type="slidenum">
              <a:rPr lang="en-US" smtClean="0"/>
              <a:t>‹#›</a:t>
            </a:fld>
            <a:endParaRPr lang="en-US"/>
          </a:p>
        </p:txBody>
      </p:sp>
    </p:spTree>
    <p:extLst>
      <p:ext uri="{BB962C8B-B14F-4D97-AF65-F5344CB8AC3E}">
        <p14:creationId xmlns:p14="http://schemas.microsoft.com/office/powerpoint/2010/main" val="4059290419"/>
      </p:ext>
    </p:extLst>
  </p:cSld>
  <p:clrMapOvr>
    <a:masterClrMapping/>
  </p:clrMapOvr>
  <mc:AlternateContent xmlns:mc="http://schemas.openxmlformats.org/markup-compatibility/2006" xmlns:p14="http://schemas.microsoft.com/office/powerpoint/2010/main">
    <mc:Choice Requires="p14">
      <p:transition spd="slow" p14:dur="800" advClick="0" advTm="5000">
        <p:circle/>
      </p:transition>
    </mc:Choice>
    <mc:Fallback xmlns="">
      <p:transition spd="slow" advClick="0" advTm="5000">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007FBE-881A-49FE-A859-268A7C823D51}" type="datetimeFigureOut">
              <a:rPr lang="en-US" smtClean="0"/>
              <a:t>7/18/2014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A3D34B-7A40-4B82-B9BC-B06A646845E1}" type="slidenum">
              <a:rPr lang="en-US" smtClean="0"/>
              <a:t>‹#›</a:t>
            </a:fld>
            <a:endParaRPr lang="en-US"/>
          </a:p>
        </p:txBody>
      </p:sp>
    </p:spTree>
    <p:extLst>
      <p:ext uri="{BB962C8B-B14F-4D97-AF65-F5344CB8AC3E}">
        <p14:creationId xmlns:p14="http://schemas.microsoft.com/office/powerpoint/2010/main" val="3423826657"/>
      </p:ext>
    </p:extLst>
  </p:cSld>
  <p:clrMapOvr>
    <a:masterClrMapping/>
  </p:clrMapOvr>
  <mc:AlternateContent xmlns:mc="http://schemas.openxmlformats.org/markup-compatibility/2006" xmlns:p14="http://schemas.microsoft.com/office/powerpoint/2010/main">
    <mc:Choice Requires="p14">
      <p:transition spd="slow" p14:dur="800" advClick="0" advTm="5000">
        <p:circle/>
      </p:transition>
    </mc:Choice>
    <mc:Fallback xmlns="">
      <p:transition spd="slow" advClick="0" advTm="5000">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007FBE-881A-49FE-A859-268A7C823D51}" type="datetimeFigureOut">
              <a:rPr lang="en-US" smtClean="0"/>
              <a:t>7/18/2014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A3D34B-7A40-4B82-B9BC-B06A646845E1}" type="slidenum">
              <a:rPr lang="en-US" smtClean="0"/>
              <a:t>‹#›</a:t>
            </a:fld>
            <a:endParaRPr lang="en-US"/>
          </a:p>
        </p:txBody>
      </p:sp>
    </p:spTree>
    <p:extLst>
      <p:ext uri="{BB962C8B-B14F-4D97-AF65-F5344CB8AC3E}">
        <p14:creationId xmlns:p14="http://schemas.microsoft.com/office/powerpoint/2010/main" val="2964239786"/>
      </p:ext>
    </p:extLst>
  </p:cSld>
  <p:clrMapOvr>
    <a:masterClrMapping/>
  </p:clrMapOvr>
  <mc:AlternateContent xmlns:mc="http://schemas.openxmlformats.org/markup-compatibility/2006" xmlns:p14="http://schemas.microsoft.com/office/powerpoint/2010/main">
    <mc:Choice Requires="p14">
      <p:transition spd="slow" p14:dur="800" advClick="0" advTm="5000">
        <p:circle/>
      </p:transition>
    </mc:Choice>
    <mc:Fallback xmlns="">
      <p:transition spd="slow" advClick="0" advTm="5000">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9007FBE-881A-49FE-A859-268A7C823D51}" type="datetimeFigureOut">
              <a:rPr lang="en-US" smtClean="0"/>
              <a:t>7/18/2014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A3D34B-7A40-4B82-B9BC-B06A646845E1}" type="slidenum">
              <a:rPr lang="en-US" smtClean="0"/>
              <a:t>‹#›</a:t>
            </a:fld>
            <a:endParaRPr lang="en-US"/>
          </a:p>
        </p:txBody>
      </p:sp>
    </p:spTree>
    <p:extLst>
      <p:ext uri="{BB962C8B-B14F-4D97-AF65-F5344CB8AC3E}">
        <p14:creationId xmlns:p14="http://schemas.microsoft.com/office/powerpoint/2010/main" val="2834339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advClick="0" advTm="5000">
        <p:circle/>
      </p:transition>
    </mc:Choice>
    <mc:Fallback xmlns="">
      <p:transition spd="slow" advClick="0" advTm="5000">
        <p:circl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2836565"/>
      </p:ext>
    </p:extLst>
  </p:cSld>
  <p:clrMapOvr>
    <a:masterClrMapping/>
  </p:clrMapOvr>
  <mc:AlternateContent xmlns:mc="http://schemas.openxmlformats.org/markup-compatibility/2006" xmlns:p14="http://schemas.microsoft.com/office/powerpoint/2010/main">
    <mc:Choice Requires="p14">
      <p:transition spd="slow" p14:dur="800" advClick="0" advTm="5000">
        <p:circle/>
        <p:sndAc>
          <p:stSnd loop="1">
            <p:snd r:embed="rId2" name="06 แมลงปอเอย.wav"/>
          </p:stSnd>
        </p:sndAc>
      </p:transition>
    </mc:Choice>
    <mc:Fallback xmlns="">
      <p:transition spd="slow" advClick="0" advTm="5000">
        <p:circle/>
        <p:sndAc>
          <p:stSnd loop="1">
            <p:snd r:embed="rId4" name="06 แมลงปอเอย.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7677" y="1131590"/>
            <a:ext cx="2308645" cy="646331"/>
          </a:xfrm>
          <a:prstGeom prst="rect">
            <a:avLst/>
          </a:prstGeom>
        </p:spPr>
        <p:txBody>
          <a:bodyPr wrap="none">
            <a:spAutoFit/>
          </a:bodyPr>
          <a:lstStyle/>
          <a:p>
            <a:r>
              <a:rPr lang="en-US" sz="3600" b="1" u="heavy" dirty="0">
                <a:latin typeface="Angsana New" pitchFamily="18" charset="-34"/>
                <a:cs typeface="Angsana New" pitchFamily="18" charset="-34"/>
              </a:rPr>
              <a:t>The Celebration</a:t>
            </a:r>
            <a:endParaRPr lang="en-US" sz="3600" b="1" dirty="0">
              <a:latin typeface="Angsana New" pitchFamily="18" charset="-34"/>
              <a:cs typeface="Angsana New" pitchFamily="18" charset="-34"/>
            </a:endParaRPr>
          </a:p>
        </p:txBody>
      </p:sp>
      <p:sp>
        <p:nvSpPr>
          <p:cNvPr id="3" name="Rectangle 2"/>
          <p:cNvSpPr/>
          <p:nvPr/>
        </p:nvSpPr>
        <p:spPr>
          <a:xfrm>
            <a:off x="674841" y="1817080"/>
            <a:ext cx="7776864" cy="2554545"/>
          </a:xfrm>
          <a:prstGeom prst="rect">
            <a:avLst/>
          </a:prstGeom>
        </p:spPr>
        <p:txBody>
          <a:bodyPr wrap="square">
            <a:spAutoFit/>
          </a:bodyPr>
          <a:lstStyle/>
          <a:p>
            <a:r>
              <a:rPr lang="en-US" sz="3200" dirty="0">
                <a:latin typeface="Angsana New" pitchFamily="18" charset="-34"/>
                <a:cs typeface="Angsana New" pitchFamily="18" charset="-34"/>
              </a:rPr>
              <a:t>In the morning many Thai people wake up early to give alms to monks. In the evening, temples are full of people listening to sermons. They often perform a ritual known as </a:t>
            </a:r>
            <a:r>
              <a:rPr lang="en-US" sz="3200" dirty="0" smtClean="0">
                <a:latin typeface="Angsana New" pitchFamily="18" charset="-34"/>
                <a:cs typeface="Angsana New" pitchFamily="18" charset="-34"/>
              </a:rPr>
              <a:t>the </a:t>
            </a:r>
            <a:r>
              <a:rPr lang="en-US" sz="3200" dirty="0">
                <a:latin typeface="Angsana New" pitchFamily="18" charset="-34"/>
                <a:cs typeface="Angsana New" pitchFamily="18" charset="-34"/>
              </a:rPr>
              <a:t>candle ceremony where they walk clockwise three times around the temple. holding flowers, incense and a lighted candle.</a:t>
            </a:r>
            <a:endParaRPr lang="en-US" sz="3200" b="1" dirty="0">
              <a:latin typeface="Angsana New" pitchFamily="18" charset="-34"/>
              <a:cs typeface="Angsana New" pitchFamily="18" charset="-34"/>
            </a:endParaRPr>
          </a:p>
        </p:txBody>
      </p:sp>
      <p:sp>
        <p:nvSpPr>
          <p:cNvPr id="4" name="TextBox 3"/>
          <p:cNvSpPr txBox="1"/>
          <p:nvPr/>
        </p:nvSpPr>
        <p:spPr>
          <a:xfrm>
            <a:off x="7020272" y="4659982"/>
            <a:ext cx="1728192" cy="369332"/>
          </a:xfrm>
          <a:prstGeom prst="rect">
            <a:avLst/>
          </a:prstGeom>
          <a:noFill/>
        </p:spPr>
        <p:txBody>
          <a:bodyPr wrap="square" rtlCol="0">
            <a:spAutoFit/>
          </a:bodyPr>
          <a:lstStyle/>
          <a:p>
            <a:r>
              <a:rPr lang="th-TH" dirty="0" err="1" smtClean="0">
                <a:solidFill>
                  <a:schemeClr val="accent6">
                    <a:lumMod val="60000"/>
                    <a:lumOff val="40000"/>
                  </a:schemeClr>
                </a:solidFill>
              </a:rPr>
              <a:t>ชลอ</a:t>
            </a:r>
            <a:r>
              <a:rPr lang="th-TH" dirty="0" smtClean="0">
                <a:solidFill>
                  <a:schemeClr val="accent6">
                    <a:lumMod val="60000"/>
                    <a:lumOff val="40000"/>
                  </a:schemeClr>
                </a:solidFill>
              </a:rPr>
              <a:t>อ่าน</a:t>
            </a:r>
            <a:endParaRPr lang="en-US" dirty="0">
              <a:solidFill>
                <a:schemeClr val="accent6">
                  <a:lumMod val="60000"/>
                  <a:lumOff val="40000"/>
                </a:schemeClr>
              </a:solidFill>
            </a:endParaRPr>
          </a:p>
        </p:txBody>
      </p:sp>
    </p:spTree>
    <p:extLst>
      <p:ext uri="{BB962C8B-B14F-4D97-AF65-F5344CB8AC3E}">
        <p14:creationId xmlns:p14="http://schemas.microsoft.com/office/powerpoint/2010/main" val="1371075747"/>
      </p:ext>
    </p:extLst>
  </p:cSld>
  <p:clrMapOvr>
    <a:masterClrMapping/>
  </p:clrMapOvr>
  <mc:AlternateContent xmlns:mc="http://schemas.openxmlformats.org/markup-compatibility/2006" xmlns:p14="http://schemas.microsoft.com/office/powerpoint/2010/main">
    <mc:Choice Requires="p14">
      <p:transition spd="slow" p14:dur="800" advClick="0" advTm="5000">
        <p:circle/>
      </p:transition>
    </mc:Choice>
    <mc:Fallback xmlns="">
      <p:transition spd="slow" advClick="0" advTm="5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1923678"/>
            <a:ext cx="7632848" cy="1569660"/>
          </a:xfrm>
          <a:prstGeom prst="rect">
            <a:avLst/>
          </a:prstGeom>
        </p:spPr>
        <p:txBody>
          <a:bodyPr wrap="square">
            <a:spAutoFit/>
          </a:bodyPr>
          <a:lstStyle/>
          <a:p>
            <a:r>
              <a:rPr lang="en-US" sz="3200" dirty="0">
                <a:latin typeface="Angsana New" pitchFamily="18" charset="-34"/>
                <a:cs typeface="Angsana New" pitchFamily="18" charset="-34"/>
              </a:rPr>
              <a:t>The people visit the temples to perform meritorious acts. They offer flowers, candles and incense in the temple and pray to Lord Buddha, expressing their repentance for their ugly deeds. </a:t>
            </a:r>
            <a:endParaRPr lang="en-US" sz="3200" b="1" dirty="0">
              <a:latin typeface="Angsana New" pitchFamily="18" charset="-34"/>
              <a:cs typeface="Angsana New" pitchFamily="18" charset="-34"/>
            </a:endParaRPr>
          </a:p>
        </p:txBody>
      </p:sp>
      <p:sp>
        <p:nvSpPr>
          <p:cNvPr id="3" name="TextBox 2"/>
          <p:cNvSpPr txBox="1"/>
          <p:nvPr/>
        </p:nvSpPr>
        <p:spPr>
          <a:xfrm>
            <a:off x="7020272" y="4659982"/>
            <a:ext cx="1728192" cy="369332"/>
          </a:xfrm>
          <a:prstGeom prst="rect">
            <a:avLst/>
          </a:prstGeom>
          <a:noFill/>
        </p:spPr>
        <p:txBody>
          <a:bodyPr wrap="square" rtlCol="0">
            <a:spAutoFit/>
          </a:bodyPr>
          <a:lstStyle/>
          <a:p>
            <a:r>
              <a:rPr lang="th-TH" dirty="0" err="1" smtClean="0">
                <a:solidFill>
                  <a:schemeClr val="accent6">
                    <a:lumMod val="60000"/>
                    <a:lumOff val="40000"/>
                  </a:schemeClr>
                </a:solidFill>
              </a:rPr>
              <a:t>ชลอ</a:t>
            </a:r>
            <a:r>
              <a:rPr lang="th-TH" dirty="0" smtClean="0">
                <a:solidFill>
                  <a:schemeClr val="accent6">
                    <a:lumMod val="60000"/>
                    <a:lumOff val="40000"/>
                  </a:schemeClr>
                </a:solidFill>
              </a:rPr>
              <a:t>อ่าน</a:t>
            </a:r>
            <a:endParaRPr lang="en-US" dirty="0">
              <a:solidFill>
                <a:schemeClr val="accent6">
                  <a:lumMod val="60000"/>
                  <a:lumOff val="40000"/>
                </a:schemeClr>
              </a:solidFill>
            </a:endParaRPr>
          </a:p>
        </p:txBody>
      </p:sp>
    </p:spTree>
    <p:extLst>
      <p:ext uri="{BB962C8B-B14F-4D97-AF65-F5344CB8AC3E}">
        <p14:creationId xmlns:p14="http://schemas.microsoft.com/office/powerpoint/2010/main" val="1371075747"/>
      </p:ext>
    </p:extLst>
  </p:cSld>
  <p:clrMapOvr>
    <a:masterClrMapping/>
  </p:clrMapOvr>
  <mc:AlternateContent xmlns:mc="http://schemas.openxmlformats.org/markup-compatibility/2006" xmlns:p14="http://schemas.microsoft.com/office/powerpoint/2010/main">
    <mc:Choice Requires="p14">
      <p:transition spd="slow" p14:dur="800" advClick="0" advTm="5000">
        <p:circle/>
      </p:transition>
    </mc:Choice>
    <mc:Fallback xmlns="">
      <p:transition spd="slow" advClick="0" advTm="5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1995686"/>
            <a:ext cx="7344816" cy="1569660"/>
          </a:xfrm>
          <a:prstGeom prst="rect">
            <a:avLst/>
          </a:prstGeom>
        </p:spPr>
        <p:txBody>
          <a:bodyPr wrap="square">
            <a:spAutoFit/>
          </a:bodyPr>
          <a:lstStyle/>
          <a:p>
            <a:r>
              <a:rPr lang="en-US" sz="3200" dirty="0" smtClean="0">
                <a:latin typeface="Angsana New" pitchFamily="18" charset="-34"/>
                <a:cs typeface="Angsana New" pitchFamily="18" charset="-34"/>
              </a:rPr>
              <a:t>Thereafter</a:t>
            </a:r>
            <a:r>
              <a:rPr lang="en-US" sz="3200" dirty="0">
                <a:latin typeface="Angsana New" pitchFamily="18" charset="-34"/>
                <a:cs typeface="Angsana New" pitchFamily="18" charset="-34"/>
              </a:rPr>
              <a:t>, the monk addresses the people collectively and they listen to him with full attention. Later, a candle-lit procession is taken out and the faithful participate in it with great zeal.</a:t>
            </a:r>
            <a:endParaRPr lang="en-US" sz="3200" b="1" dirty="0">
              <a:latin typeface="Angsana New" pitchFamily="18" charset="-34"/>
              <a:cs typeface="Angsana New" pitchFamily="18" charset="-34"/>
            </a:endParaRPr>
          </a:p>
        </p:txBody>
      </p:sp>
      <p:sp>
        <p:nvSpPr>
          <p:cNvPr id="3" name="TextBox 2"/>
          <p:cNvSpPr txBox="1"/>
          <p:nvPr/>
        </p:nvSpPr>
        <p:spPr>
          <a:xfrm>
            <a:off x="7020272" y="4659982"/>
            <a:ext cx="1728192" cy="369332"/>
          </a:xfrm>
          <a:prstGeom prst="rect">
            <a:avLst/>
          </a:prstGeom>
          <a:noFill/>
        </p:spPr>
        <p:txBody>
          <a:bodyPr wrap="square" rtlCol="0">
            <a:spAutoFit/>
          </a:bodyPr>
          <a:lstStyle/>
          <a:p>
            <a:r>
              <a:rPr lang="th-TH" dirty="0" err="1" smtClean="0">
                <a:solidFill>
                  <a:schemeClr val="accent6">
                    <a:lumMod val="60000"/>
                    <a:lumOff val="40000"/>
                  </a:schemeClr>
                </a:solidFill>
              </a:rPr>
              <a:t>ชลอ</a:t>
            </a:r>
            <a:r>
              <a:rPr lang="th-TH" dirty="0" smtClean="0">
                <a:solidFill>
                  <a:schemeClr val="accent6">
                    <a:lumMod val="60000"/>
                    <a:lumOff val="40000"/>
                  </a:schemeClr>
                </a:solidFill>
              </a:rPr>
              <a:t>อ่าน</a:t>
            </a:r>
            <a:endParaRPr lang="en-US" dirty="0">
              <a:solidFill>
                <a:schemeClr val="accent6">
                  <a:lumMod val="60000"/>
                  <a:lumOff val="40000"/>
                </a:schemeClr>
              </a:solidFill>
            </a:endParaRPr>
          </a:p>
        </p:txBody>
      </p:sp>
    </p:spTree>
    <p:extLst>
      <p:ext uri="{BB962C8B-B14F-4D97-AF65-F5344CB8AC3E}">
        <p14:creationId xmlns:p14="http://schemas.microsoft.com/office/powerpoint/2010/main" val="2302595715"/>
      </p:ext>
    </p:extLst>
  </p:cSld>
  <p:clrMapOvr>
    <a:masterClrMapping/>
  </p:clrMapOvr>
  <mc:AlternateContent xmlns:mc="http://schemas.openxmlformats.org/markup-compatibility/2006" xmlns:p14="http://schemas.microsoft.com/office/powerpoint/2010/main">
    <mc:Choice Requires="p14">
      <p:transition spd="slow" p14:dur="800" advClick="0" advTm="5000">
        <p:circle/>
      </p:transition>
    </mc:Choice>
    <mc:Fallback xmlns="">
      <p:transition spd="slow" advClick="0" advTm="5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1971586"/>
            <a:ext cx="7488832" cy="1569660"/>
          </a:xfrm>
          <a:prstGeom prst="rect">
            <a:avLst/>
          </a:prstGeom>
        </p:spPr>
        <p:txBody>
          <a:bodyPr wrap="square">
            <a:spAutoFit/>
          </a:bodyPr>
          <a:lstStyle/>
          <a:p>
            <a:r>
              <a:rPr lang="en-US" sz="3200" dirty="0">
                <a:latin typeface="Angsana New" pitchFamily="18" charset="-34"/>
                <a:cs typeface="Angsana New" pitchFamily="18" charset="-34"/>
              </a:rPr>
              <a:t>This ceremony marks two important dates in the life of Buddha. The first event occurred two years after Buddha’s enlightenment and is referred to as the Fourfold assembly. </a:t>
            </a:r>
            <a:endParaRPr lang="en-US" sz="3200" b="1" dirty="0">
              <a:latin typeface="Angsana New" pitchFamily="18" charset="-34"/>
              <a:cs typeface="Angsana New" pitchFamily="18" charset="-34"/>
            </a:endParaRPr>
          </a:p>
        </p:txBody>
      </p:sp>
      <p:sp>
        <p:nvSpPr>
          <p:cNvPr id="3" name="TextBox 2"/>
          <p:cNvSpPr txBox="1"/>
          <p:nvPr/>
        </p:nvSpPr>
        <p:spPr>
          <a:xfrm>
            <a:off x="7020272" y="4659982"/>
            <a:ext cx="1728192" cy="369332"/>
          </a:xfrm>
          <a:prstGeom prst="rect">
            <a:avLst/>
          </a:prstGeom>
          <a:noFill/>
        </p:spPr>
        <p:txBody>
          <a:bodyPr wrap="square" rtlCol="0">
            <a:spAutoFit/>
          </a:bodyPr>
          <a:lstStyle/>
          <a:p>
            <a:r>
              <a:rPr lang="th-TH" dirty="0" err="1" smtClean="0">
                <a:solidFill>
                  <a:schemeClr val="accent6">
                    <a:lumMod val="60000"/>
                    <a:lumOff val="40000"/>
                  </a:schemeClr>
                </a:solidFill>
              </a:rPr>
              <a:t>ชลอ</a:t>
            </a:r>
            <a:r>
              <a:rPr lang="th-TH" dirty="0" smtClean="0">
                <a:solidFill>
                  <a:schemeClr val="accent6">
                    <a:lumMod val="60000"/>
                    <a:lumOff val="40000"/>
                  </a:schemeClr>
                </a:solidFill>
              </a:rPr>
              <a:t>อ่าน</a:t>
            </a:r>
            <a:endParaRPr lang="en-US" dirty="0">
              <a:solidFill>
                <a:schemeClr val="accent6">
                  <a:lumMod val="60000"/>
                  <a:lumOff val="40000"/>
                </a:schemeClr>
              </a:solidFill>
            </a:endParaRPr>
          </a:p>
        </p:txBody>
      </p:sp>
    </p:spTree>
    <p:extLst>
      <p:ext uri="{BB962C8B-B14F-4D97-AF65-F5344CB8AC3E}">
        <p14:creationId xmlns:p14="http://schemas.microsoft.com/office/powerpoint/2010/main" val="1371075747"/>
      </p:ext>
    </p:extLst>
  </p:cSld>
  <p:clrMapOvr>
    <a:masterClrMapping/>
  </p:clrMapOvr>
  <mc:AlternateContent xmlns:mc="http://schemas.openxmlformats.org/markup-compatibility/2006" xmlns:p14="http://schemas.microsoft.com/office/powerpoint/2010/main">
    <mc:Choice Requires="p14">
      <p:transition spd="slow" p14:dur="800" advClick="0" advTm="5000">
        <p:circle/>
      </p:transition>
    </mc:Choice>
    <mc:Fallback xmlns="">
      <p:transition spd="slow" advClick="0" advTm="5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1491630"/>
            <a:ext cx="8064896" cy="3046988"/>
          </a:xfrm>
          <a:prstGeom prst="rect">
            <a:avLst/>
          </a:prstGeom>
        </p:spPr>
        <p:txBody>
          <a:bodyPr wrap="square">
            <a:spAutoFit/>
          </a:bodyPr>
          <a:lstStyle/>
          <a:p>
            <a:r>
              <a:rPr lang="en-US" sz="3200" dirty="0">
                <a:latin typeface="Angsana New" pitchFamily="18" charset="-34"/>
                <a:cs typeface="Angsana New" pitchFamily="18" charset="-34"/>
              </a:rPr>
              <a:t>All of these occurred on full moon day of the third lunar month. As part of this gathering Buddha gave the basic principles of Buddhism to the monks. These principles are:</a:t>
            </a:r>
            <a:endParaRPr lang="en-US" sz="3200" b="1" dirty="0">
              <a:latin typeface="Angsana New" pitchFamily="18" charset="-34"/>
              <a:cs typeface="Angsana New" pitchFamily="18" charset="-34"/>
            </a:endParaRPr>
          </a:p>
          <a:p>
            <a:pPr marL="1446212" lvl="0" indent="-457200">
              <a:buFont typeface="Wingdings" pitchFamily="2" charset="2"/>
              <a:buChar char="§"/>
            </a:pPr>
            <a:r>
              <a:rPr lang="en-US" sz="3200" dirty="0">
                <a:latin typeface="Angsana New" pitchFamily="18" charset="-34"/>
                <a:cs typeface="Angsana New" pitchFamily="18" charset="-34"/>
              </a:rPr>
              <a:t>Not to do any bad deeds</a:t>
            </a:r>
            <a:endParaRPr lang="en-US" sz="3200" b="1" dirty="0">
              <a:latin typeface="Angsana New" pitchFamily="18" charset="-34"/>
              <a:cs typeface="Angsana New" pitchFamily="18" charset="-34"/>
            </a:endParaRPr>
          </a:p>
          <a:p>
            <a:pPr marL="1446212" lvl="0" indent="-457200">
              <a:buFont typeface="Wingdings" pitchFamily="2" charset="2"/>
              <a:buChar char="§"/>
            </a:pPr>
            <a:r>
              <a:rPr lang="en-US" sz="3200" dirty="0">
                <a:latin typeface="Angsana New" pitchFamily="18" charset="-34"/>
                <a:cs typeface="Angsana New" pitchFamily="18" charset="-34"/>
              </a:rPr>
              <a:t>To do good deeds</a:t>
            </a:r>
            <a:endParaRPr lang="en-US" sz="3200" b="1" dirty="0">
              <a:latin typeface="Angsana New" pitchFamily="18" charset="-34"/>
              <a:cs typeface="Angsana New" pitchFamily="18" charset="-34"/>
            </a:endParaRPr>
          </a:p>
          <a:p>
            <a:pPr marL="1446212" lvl="0" indent="-457200">
              <a:buFont typeface="Wingdings" pitchFamily="2" charset="2"/>
              <a:buChar char="§"/>
            </a:pPr>
            <a:r>
              <a:rPr lang="en-US" sz="3200" dirty="0">
                <a:latin typeface="Angsana New" pitchFamily="18" charset="-34"/>
                <a:cs typeface="Angsana New" pitchFamily="18" charset="-34"/>
              </a:rPr>
              <a:t>To cleanse the mind of impurities.</a:t>
            </a:r>
            <a:endParaRPr lang="en-US" sz="3200" b="1" dirty="0">
              <a:latin typeface="Angsana New" pitchFamily="18" charset="-34"/>
              <a:cs typeface="Angsana New" pitchFamily="18" charset="-34"/>
            </a:endParaRPr>
          </a:p>
        </p:txBody>
      </p:sp>
      <p:sp>
        <p:nvSpPr>
          <p:cNvPr id="3" name="TextBox 2"/>
          <p:cNvSpPr txBox="1"/>
          <p:nvPr/>
        </p:nvSpPr>
        <p:spPr>
          <a:xfrm>
            <a:off x="7020272" y="4659982"/>
            <a:ext cx="1728192" cy="369332"/>
          </a:xfrm>
          <a:prstGeom prst="rect">
            <a:avLst/>
          </a:prstGeom>
          <a:noFill/>
        </p:spPr>
        <p:txBody>
          <a:bodyPr wrap="square" rtlCol="0">
            <a:spAutoFit/>
          </a:bodyPr>
          <a:lstStyle/>
          <a:p>
            <a:r>
              <a:rPr lang="th-TH" dirty="0" err="1" smtClean="0">
                <a:solidFill>
                  <a:schemeClr val="accent6">
                    <a:lumMod val="60000"/>
                    <a:lumOff val="40000"/>
                  </a:schemeClr>
                </a:solidFill>
              </a:rPr>
              <a:t>ชลอ</a:t>
            </a:r>
            <a:r>
              <a:rPr lang="th-TH" dirty="0" smtClean="0">
                <a:solidFill>
                  <a:schemeClr val="accent6">
                    <a:lumMod val="60000"/>
                    <a:lumOff val="40000"/>
                  </a:schemeClr>
                </a:solidFill>
              </a:rPr>
              <a:t>อ่าน</a:t>
            </a:r>
            <a:endParaRPr lang="en-US" dirty="0">
              <a:solidFill>
                <a:schemeClr val="accent6">
                  <a:lumMod val="60000"/>
                  <a:lumOff val="40000"/>
                </a:schemeClr>
              </a:solidFill>
            </a:endParaRPr>
          </a:p>
        </p:txBody>
      </p:sp>
    </p:spTree>
    <p:extLst>
      <p:ext uri="{BB962C8B-B14F-4D97-AF65-F5344CB8AC3E}">
        <p14:creationId xmlns:p14="http://schemas.microsoft.com/office/powerpoint/2010/main" val="1371075747"/>
      </p:ext>
    </p:extLst>
  </p:cSld>
  <p:clrMapOvr>
    <a:masterClrMapping/>
  </p:clrMapOvr>
  <mc:AlternateContent xmlns:mc="http://schemas.openxmlformats.org/markup-compatibility/2006" xmlns:p14="http://schemas.microsoft.com/office/powerpoint/2010/main">
    <mc:Choice Requires="p14">
      <p:transition spd="slow" p14:dur="800" advClick="0" advTm="5000">
        <p:circle/>
      </p:transition>
    </mc:Choice>
    <mc:Fallback xmlns="">
      <p:transition spd="slow" advClick="0" advTm="5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9673" y="1816107"/>
            <a:ext cx="7776864" cy="1569660"/>
          </a:xfrm>
          <a:prstGeom prst="rect">
            <a:avLst/>
          </a:prstGeom>
        </p:spPr>
        <p:txBody>
          <a:bodyPr wrap="square">
            <a:spAutoFit/>
          </a:bodyPr>
          <a:lstStyle/>
          <a:p>
            <a:r>
              <a:rPr lang="en-US" sz="3200" dirty="0">
                <a:latin typeface="Angsana New" pitchFamily="18" charset="-34"/>
                <a:cs typeface="Angsana New" pitchFamily="18" charset="-34"/>
              </a:rPr>
              <a:t>If everyone followed these principles we would have a peaceful family, peaceful community, peaceful nation, and peaceful world. </a:t>
            </a:r>
            <a:r>
              <a:rPr lang="en-US" sz="3200" dirty="0" smtClean="0">
                <a:latin typeface="Angsana New" pitchFamily="18" charset="-34"/>
                <a:cs typeface="Angsana New" pitchFamily="18" charset="-34"/>
              </a:rPr>
              <a:t>    Or </a:t>
            </a:r>
            <a:r>
              <a:rPr lang="en-US" sz="3200" dirty="0">
                <a:latin typeface="Angsana New" pitchFamily="18" charset="-34"/>
                <a:cs typeface="Angsana New" pitchFamily="18" charset="-34"/>
              </a:rPr>
              <a:t>put another way, we would have peaceful and happy lives.</a:t>
            </a:r>
            <a:endParaRPr lang="en-US" sz="3200" b="1" dirty="0">
              <a:latin typeface="Angsana New" pitchFamily="18" charset="-34"/>
              <a:cs typeface="Angsana New" pitchFamily="18" charset="-34"/>
            </a:endParaRPr>
          </a:p>
        </p:txBody>
      </p:sp>
      <p:sp>
        <p:nvSpPr>
          <p:cNvPr id="3" name="TextBox 2"/>
          <p:cNvSpPr txBox="1"/>
          <p:nvPr/>
        </p:nvSpPr>
        <p:spPr>
          <a:xfrm>
            <a:off x="7020272" y="4659982"/>
            <a:ext cx="1728192" cy="369332"/>
          </a:xfrm>
          <a:prstGeom prst="rect">
            <a:avLst/>
          </a:prstGeom>
          <a:noFill/>
        </p:spPr>
        <p:txBody>
          <a:bodyPr wrap="square" rtlCol="0">
            <a:spAutoFit/>
          </a:bodyPr>
          <a:lstStyle/>
          <a:p>
            <a:r>
              <a:rPr lang="th-TH" dirty="0" err="1" smtClean="0">
                <a:solidFill>
                  <a:schemeClr val="accent6">
                    <a:lumMod val="60000"/>
                    <a:lumOff val="40000"/>
                  </a:schemeClr>
                </a:solidFill>
              </a:rPr>
              <a:t>ชลอ</a:t>
            </a:r>
            <a:r>
              <a:rPr lang="th-TH" dirty="0" smtClean="0">
                <a:solidFill>
                  <a:schemeClr val="accent6">
                    <a:lumMod val="60000"/>
                    <a:lumOff val="40000"/>
                  </a:schemeClr>
                </a:solidFill>
              </a:rPr>
              <a:t>อ่าน</a:t>
            </a:r>
            <a:endParaRPr lang="en-US" dirty="0">
              <a:solidFill>
                <a:schemeClr val="accent6">
                  <a:lumMod val="60000"/>
                  <a:lumOff val="40000"/>
                </a:schemeClr>
              </a:solidFill>
            </a:endParaRPr>
          </a:p>
        </p:txBody>
      </p:sp>
    </p:spTree>
    <p:extLst>
      <p:ext uri="{BB962C8B-B14F-4D97-AF65-F5344CB8AC3E}">
        <p14:creationId xmlns:p14="http://schemas.microsoft.com/office/powerpoint/2010/main" val="2575915545"/>
      </p:ext>
    </p:extLst>
  </p:cSld>
  <p:clrMapOvr>
    <a:masterClrMapping/>
  </p:clrMapOvr>
  <mc:AlternateContent xmlns:mc="http://schemas.openxmlformats.org/markup-compatibility/2006" xmlns:p14="http://schemas.microsoft.com/office/powerpoint/2010/main">
    <mc:Choice Requires="p14">
      <p:transition spd="slow" p14:dur="800" advClick="0" advTm="5000">
        <p:circle/>
      </p:transition>
    </mc:Choice>
    <mc:Fallback xmlns="">
      <p:transition spd="slow" advClick="0" advTm="5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1851670"/>
            <a:ext cx="7789841" cy="2062103"/>
          </a:xfrm>
          <a:prstGeom prst="rect">
            <a:avLst/>
          </a:prstGeom>
        </p:spPr>
        <p:txBody>
          <a:bodyPr wrap="square">
            <a:spAutoFit/>
          </a:bodyPr>
          <a:lstStyle/>
          <a:p>
            <a:r>
              <a:rPr lang="en-US" sz="3200" dirty="0">
                <a:latin typeface="Angsana New" pitchFamily="18" charset="-34"/>
                <a:cs typeface="Angsana New" pitchFamily="18" charset="-34"/>
              </a:rPr>
              <a:t>The second event occurred in the second half of Buddha’s life on </a:t>
            </a:r>
            <a:r>
              <a:rPr lang="en-US" sz="3200" dirty="0" err="1">
                <a:latin typeface="Angsana New" pitchFamily="18" charset="-34"/>
                <a:cs typeface="Angsana New" pitchFamily="18" charset="-34"/>
              </a:rPr>
              <a:t>Makha</a:t>
            </a:r>
            <a:r>
              <a:rPr lang="en-US" sz="3200" dirty="0">
                <a:latin typeface="Angsana New" pitchFamily="18" charset="-34"/>
                <a:cs typeface="Angsana New" pitchFamily="18" charset="-34"/>
              </a:rPr>
              <a:t> Puja day. Buddha delivered a sermon called "Keys for success". The second event was three months prior to his passing away. </a:t>
            </a:r>
            <a:endParaRPr lang="en-US" sz="3200" b="1" dirty="0">
              <a:latin typeface="Angsana New" pitchFamily="18" charset="-34"/>
              <a:cs typeface="Angsana New" pitchFamily="18" charset="-34"/>
            </a:endParaRPr>
          </a:p>
        </p:txBody>
      </p:sp>
      <p:sp>
        <p:nvSpPr>
          <p:cNvPr id="3" name="TextBox 2"/>
          <p:cNvSpPr txBox="1"/>
          <p:nvPr/>
        </p:nvSpPr>
        <p:spPr>
          <a:xfrm>
            <a:off x="7020272" y="4659982"/>
            <a:ext cx="1728192" cy="369332"/>
          </a:xfrm>
          <a:prstGeom prst="rect">
            <a:avLst/>
          </a:prstGeom>
          <a:noFill/>
        </p:spPr>
        <p:txBody>
          <a:bodyPr wrap="square" rtlCol="0">
            <a:spAutoFit/>
          </a:bodyPr>
          <a:lstStyle/>
          <a:p>
            <a:r>
              <a:rPr lang="th-TH" dirty="0" err="1" smtClean="0">
                <a:solidFill>
                  <a:schemeClr val="accent6">
                    <a:lumMod val="60000"/>
                    <a:lumOff val="40000"/>
                  </a:schemeClr>
                </a:solidFill>
              </a:rPr>
              <a:t>ชลอ</a:t>
            </a:r>
            <a:r>
              <a:rPr lang="th-TH" dirty="0" smtClean="0">
                <a:solidFill>
                  <a:schemeClr val="accent6">
                    <a:lumMod val="60000"/>
                    <a:lumOff val="40000"/>
                  </a:schemeClr>
                </a:solidFill>
              </a:rPr>
              <a:t>อ่าน</a:t>
            </a:r>
            <a:endParaRPr lang="en-US" dirty="0">
              <a:solidFill>
                <a:schemeClr val="accent6">
                  <a:lumMod val="60000"/>
                  <a:lumOff val="40000"/>
                </a:schemeClr>
              </a:solidFill>
            </a:endParaRPr>
          </a:p>
        </p:txBody>
      </p:sp>
    </p:spTree>
    <p:extLst>
      <p:ext uri="{BB962C8B-B14F-4D97-AF65-F5344CB8AC3E}">
        <p14:creationId xmlns:p14="http://schemas.microsoft.com/office/powerpoint/2010/main" val="2575915545"/>
      </p:ext>
    </p:extLst>
  </p:cSld>
  <p:clrMapOvr>
    <a:masterClrMapping/>
  </p:clrMapOvr>
  <mc:AlternateContent xmlns:mc="http://schemas.openxmlformats.org/markup-compatibility/2006" xmlns:p14="http://schemas.microsoft.com/office/powerpoint/2010/main">
    <mc:Choice Requires="p14">
      <p:transition spd="slow" p14:dur="800" advClick="0" advTm="5000">
        <p:circle/>
      </p:transition>
    </mc:Choice>
    <mc:Fallback xmlns="">
      <p:transition spd="slow" advClick="0" advTm="5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1635646"/>
            <a:ext cx="7645825" cy="2554545"/>
          </a:xfrm>
          <a:prstGeom prst="rect">
            <a:avLst/>
          </a:prstGeom>
        </p:spPr>
        <p:txBody>
          <a:bodyPr wrap="square">
            <a:spAutoFit/>
          </a:bodyPr>
          <a:lstStyle/>
          <a:p>
            <a:r>
              <a:rPr lang="en-US" sz="3200" dirty="0" smtClean="0">
                <a:latin typeface="Angsana New" pitchFamily="18" charset="-34"/>
                <a:cs typeface="Angsana New" pitchFamily="18" charset="-34"/>
              </a:rPr>
              <a:t>During </a:t>
            </a:r>
            <a:r>
              <a:rPr lang="en-US" sz="3200" dirty="0">
                <a:latin typeface="Angsana New" pitchFamily="18" charset="-34"/>
                <a:cs typeface="Angsana New" pitchFamily="18" charset="-34"/>
              </a:rPr>
              <a:t>this ceremony lay people focus more intensely on </a:t>
            </a:r>
            <a:r>
              <a:rPr lang="en-US" sz="3200" dirty="0" err="1">
                <a:latin typeface="Angsana New" pitchFamily="18" charset="-34"/>
                <a:cs typeface="Angsana New" pitchFamily="18" charset="-34"/>
              </a:rPr>
              <a:t>Dhamma</a:t>
            </a:r>
            <a:r>
              <a:rPr lang="en-US" sz="3200" dirty="0">
                <a:latin typeface="Angsana New" pitchFamily="18" charset="-34"/>
                <a:cs typeface="Angsana New" pitchFamily="18" charset="-34"/>
              </a:rPr>
              <a:t> and meditation. </a:t>
            </a:r>
            <a:r>
              <a:rPr lang="en-US" sz="3200" dirty="0" err="1">
                <a:latin typeface="Angsana New" pitchFamily="18" charset="-34"/>
                <a:cs typeface="Angsana New" pitchFamily="18" charset="-34"/>
              </a:rPr>
              <a:t>Dhamma</a:t>
            </a:r>
            <a:r>
              <a:rPr lang="en-US" sz="3200" dirty="0">
                <a:latin typeface="Angsana New" pitchFamily="18" charset="-34"/>
                <a:cs typeface="Angsana New" pitchFamily="18" charset="-34"/>
              </a:rPr>
              <a:t> (or Dharma) as it is sometimes referred to is the teachings of Buddha. Lay people would typically take vows to refrain from bad habits and perform acts to benefit them spiritually. The Keys are as follows:</a:t>
            </a:r>
            <a:endParaRPr lang="en-US" sz="3200" b="1" dirty="0">
              <a:latin typeface="Angsana New" pitchFamily="18" charset="-34"/>
              <a:cs typeface="Angsana New" pitchFamily="18" charset="-34"/>
            </a:endParaRPr>
          </a:p>
        </p:txBody>
      </p:sp>
      <p:sp>
        <p:nvSpPr>
          <p:cNvPr id="3" name="TextBox 2"/>
          <p:cNvSpPr txBox="1"/>
          <p:nvPr/>
        </p:nvSpPr>
        <p:spPr>
          <a:xfrm>
            <a:off x="7020272" y="4659982"/>
            <a:ext cx="1728192" cy="369332"/>
          </a:xfrm>
          <a:prstGeom prst="rect">
            <a:avLst/>
          </a:prstGeom>
          <a:noFill/>
        </p:spPr>
        <p:txBody>
          <a:bodyPr wrap="square" rtlCol="0">
            <a:spAutoFit/>
          </a:bodyPr>
          <a:lstStyle/>
          <a:p>
            <a:r>
              <a:rPr lang="th-TH" dirty="0" err="1" smtClean="0">
                <a:solidFill>
                  <a:schemeClr val="accent6">
                    <a:lumMod val="60000"/>
                    <a:lumOff val="40000"/>
                  </a:schemeClr>
                </a:solidFill>
              </a:rPr>
              <a:t>ชลอ</a:t>
            </a:r>
            <a:r>
              <a:rPr lang="th-TH" dirty="0" smtClean="0">
                <a:solidFill>
                  <a:schemeClr val="accent6">
                    <a:lumMod val="60000"/>
                    <a:lumOff val="40000"/>
                  </a:schemeClr>
                </a:solidFill>
              </a:rPr>
              <a:t>อ่าน</a:t>
            </a:r>
            <a:endParaRPr lang="en-US" dirty="0">
              <a:solidFill>
                <a:schemeClr val="accent6">
                  <a:lumMod val="60000"/>
                  <a:lumOff val="40000"/>
                </a:schemeClr>
              </a:solidFill>
            </a:endParaRPr>
          </a:p>
        </p:txBody>
      </p:sp>
    </p:spTree>
    <p:extLst>
      <p:ext uri="{BB962C8B-B14F-4D97-AF65-F5344CB8AC3E}">
        <p14:creationId xmlns:p14="http://schemas.microsoft.com/office/powerpoint/2010/main" val="3289097969"/>
      </p:ext>
    </p:extLst>
  </p:cSld>
  <p:clrMapOvr>
    <a:masterClrMapping/>
  </p:clrMapOvr>
  <mc:AlternateContent xmlns:mc="http://schemas.openxmlformats.org/markup-compatibility/2006" xmlns:p14="http://schemas.microsoft.com/office/powerpoint/2010/main">
    <mc:Choice Requires="p14">
      <p:transition spd="slow" p14:dur="800" advClick="0" advTm="5000">
        <p:circle/>
      </p:transition>
    </mc:Choice>
    <mc:Fallback xmlns="">
      <p:transition spd="slow" advClick="0" advTm="5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23728" y="1707654"/>
            <a:ext cx="5328592" cy="2062103"/>
          </a:xfrm>
          <a:prstGeom prst="rect">
            <a:avLst/>
          </a:prstGeom>
        </p:spPr>
        <p:txBody>
          <a:bodyPr wrap="square">
            <a:spAutoFit/>
          </a:bodyPr>
          <a:lstStyle/>
          <a:p>
            <a:pPr marL="457200" lvl="0" indent="-457200">
              <a:buFont typeface="Courier New" pitchFamily="49" charset="0"/>
              <a:buChar char="o"/>
            </a:pPr>
            <a:r>
              <a:rPr lang="en-US" sz="3200" dirty="0">
                <a:latin typeface="Angsana New" pitchFamily="18" charset="-34"/>
                <a:cs typeface="Angsana New" pitchFamily="18" charset="-34"/>
              </a:rPr>
              <a:t>Good will and good </a:t>
            </a:r>
            <a:r>
              <a:rPr lang="en-US" sz="3200" dirty="0" smtClean="0">
                <a:latin typeface="Angsana New" pitchFamily="18" charset="-34"/>
                <a:cs typeface="Angsana New" pitchFamily="18" charset="-34"/>
              </a:rPr>
              <a:t>intention (</a:t>
            </a:r>
            <a:r>
              <a:rPr lang="en-US" sz="3200" dirty="0" err="1" smtClean="0">
                <a:latin typeface="Angsana New" pitchFamily="18" charset="-34"/>
                <a:cs typeface="Angsana New" pitchFamily="18" charset="-34"/>
              </a:rPr>
              <a:t>Chanda</a:t>
            </a:r>
            <a:r>
              <a:rPr lang="en-US" sz="3200" dirty="0">
                <a:latin typeface="Angsana New" pitchFamily="18" charset="-34"/>
                <a:cs typeface="Angsana New" pitchFamily="18" charset="-34"/>
              </a:rPr>
              <a:t>)</a:t>
            </a:r>
            <a:endParaRPr lang="en-US" sz="3200" b="1" dirty="0">
              <a:latin typeface="Angsana New" pitchFamily="18" charset="-34"/>
              <a:cs typeface="Angsana New" pitchFamily="18" charset="-34"/>
            </a:endParaRPr>
          </a:p>
          <a:p>
            <a:pPr marL="457200" lvl="0" indent="-457200">
              <a:buFont typeface="Courier New" pitchFamily="49" charset="0"/>
              <a:buChar char="o"/>
            </a:pPr>
            <a:r>
              <a:rPr lang="en-US" sz="3200" dirty="0">
                <a:latin typeface="Angsana New" pitchFamily="18" charset="-34"/>
                <a:cs typeface="Angsana New" pitchFamily="18" charset="-34"/>
              </a:rPr>
              <a:t>Effort (</a:t>
            </a:r>
            <a:r>
              <a:rPr lang="en-US" sz="3200" dirty="0" err="1">
                <a:latin typeface="Angsana New" pitchFamily="18" charset="-34"/>
                <a:cs typeface="Angsana New" pitchFamily="18" charset="-34"/>
              </a:rPr>
              <a:t>Viriya</a:t>
            </a:r>
            <a:r>
              <a:rPr lang="en-US" sz="3200" dirty="0">
                <a:latin typeface="Angsana New" pitchFamily="18" charset="-34"/>
                <a:cs typeface="Angsana New" pitchFamily="18" charset="-34"/>
              </a:rPr>
              <a:t>)</a:t>
            </a:r>
            <a:endParaRPr lang="en-US" sz="3200" b="1" dirty="0">
              <a:latin typeface="Angsana New" pitchFamily="18" charset="-34"/>
              <a:cs typeface="Angsana New" pitchFamily="18" charset="-34"/>
            </a:endParaRPr>
          </a:p>
          <a:p>
            <a:pPr marL="457200" lvl="0" indent="-457200">
              <a:buFont typeface="Courier New" pitchFamily="49" charset="0"/>
              <a:buChar char="o"/>
            </a:pPr>
            <a:r>
              <a:rPr lang="en-US" sz="3200" dirty="0">
                <a:latin typeface="Angsana New" pitchFamily="18" charset="-34"/>
                <a:cs typeface="Angsana New" pitchFamily="18" charset="-34"/>
              </a:rPr>
              <a:t>Thoughtfulness (</a:t>
            </a:r>
            <a:r>
              <a:rPr lang="en-US" sz="3200" dirty="0" err="1">
                <a:latin typeface="Angsana New" pitchFamily="18" charset="-34"/>
                <a:cs typeface="Angsana New" pitchFamily="18" charset="-34"/>
              </a:rPr>
              <a:t>Citta</a:t>
            </a:r>
            <a:r>
              <a:rPr lang="en-US" sz="3200" dirty="0">
                <a:latin typeface="Angsana New" pitchFamily="18" charset="-34"/>
                <a:cs typeface="Angsana New" pitchFamily="18" charset="-34"/>
              </a:rPr>
              <a:t>)</a:t>
            </a:r>
            <a:endParaRPr lang="en-US" sz="3200" b="1" dirty="0">
              <a:latin typeface="Angsana New" pitchFamily="18" charset="-34"/>
              <a:cs typeface="Angsana New" pitchFamily="18" charset="-34"/>
            </a:endParaRPr>
          </a:p>
          <a:p>
            <a:pPr marL="457200" lvl="0" indent="-457200">
              <a:buFont typeface="Courier New" pitchFamily="49" charset="0"/>
              <a:buChar char="o"/>
            </a:pPr>
            <a:r>
              <a:rPr lang="en-US" sz="3200" dirty="0">
                <a:latin typeface="Angsana New" pitchFamily="18" charset="-34"/>
                <a:cs typeface="Angsana New" pitchFamily="18" charset="-34"/>
              </a:rPr>
              <a:t>Investigation (</a:t>
            </a:r>
            <a:r>
              <a:rPr lang="en-US" sz="3200" dirty="0" err="1">
                <a:latin typeface="Angsana New" pitchFamily="18" charset="-34"/>
                <a:cs typeface="Angsana New" pitchFamily="18" charset="-34"/>
              </a:rPr>
              <a:t>Vimangsa</a:t>
            </a:r>
            <a:r>
              <a:rPr lang="en-US" sz="3200" dirty="0">
                <a:latin typeface="Angsana New" pitchFamily="18" charset="-34"/>
                <a:cs typeface="Angsana New" pitchFamily="18" charset="-34"/>
              </a:rPr>
              <a:t>)</a:t>
            </a:r>
            <a:endParaRPr lang="en-US" sz="3200" b="1" dirty="0">
              <a:latin typeface="Angsana New" pitchFamily="18" charset="-34"/>
              <a:cs typeface="Angsana New" pitchFamily="18" charset="-34"/>
            </a:endParaRPr>
          </a:p>
        </p:txBody>
      </p:sp>
    </p:spTree>
    <p:extLst>
      <p:ext uri="{BB962C8B-B14F-4D97-AF65-F5344CB8AC3E}">
        <p14:creationId xmlns:p14="http://schemas.microsoft.com/office/powerpoint/2010/main" val="2575915545"/>
      </p:ext>
    </p:extLst>
  </p:cSld>
  <p:clrMapOvr>
    <a:masterClrMapping/>
  </p:clrMapOvr>
  <mc:AlternateContent xmlns:mc="http://schemas.openxmlformats.org/markup-compatibility/2006" xmlns:p14="http://schemas.microsoft.com/office/powerpoint/2010/main">
    <mc:Choice Requires="p14">
      <p:transition spd="slow" p14:dur="800" advClick="0" advTm="5000">
        <p:circle/>
      </p:transition>
    </mc:Choice>
    <mc:Fallback xmlns="">
      <p:transition spd="slow" advClick="0" advTm="5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99792" y="2283718"/>
            <a:ext cx="3168352" cy="1008112"/>
          </a:xfrm>
          <a:prstGeom prst="rect">
            <a:avLst/>
          </a:prstGeom>
          <a:noFill/>
        </p:spPr>
        <p:txBody>
          <a:bodyPr wrap="square" rtlCol="0">
            <a:prstTxWarp prst="textStop">
              <a:avLst/>
            </a:prstTxWarp>
            <a:spAutoFit/>
          </a:bodyPr>
          <a:lstStyle/>
          <a:p>
            <a:pPr algn="ctr"/>
            <a:r>
              <a:rPr lang="en-US" dirty="0" smtClean="0">
                <a:solidFill>
                  <a:srgbClr val="663300"/>
                </a:solidFill>
              </a:rPr>
              <a:t>THANK  YOU</a:t>
            </a:r>
            <a:endParaRPr lang="en-US" dirty="0">
              <a:solidFill>
                <a:srgbClr val="663300"/>
              </a:solidFill>
            </a:endParaRPr>
          </a:p>
        </p:txBody>
      </p:sp>
      <p:sp>
        <p:nvSpPr>
          <p:cNvPr id="3" name="TextBox 2"/>
          <p:cNvSpPr txBox="1"/>
          <p:nvPr/>
        </p:nvSpPr>
        <p:spPr>
          <a:xfrm>
            <a:off x="7020272" y="4659982"/>
            <a:ext cx="1728192" cy="369332"/>
          </a:xfrm>
          <a:prstGeom prst="rect">
            <a:avLst/>
          </a:prstGeom>
          <a:noFill/>
        </p:spPr>
        <p:txBody>
          <a:bodyPr wrap="square" rtlCol="0">
            <a:spAutoFit/>
          </a:bodyPr>
          <a:lstStyle/>
          <a:p>
            <a:r>
              <a:rPr lang="th-TH" dirty="0" err="1" smtClean="0">
                <a:solidFill>
                  <a:schemeClr val="accent6">
                    <a:lumMod val="60000"/>
                    <a:lumOff val="40000"/>
                  </a:schemeClr>
                </a:solidFill>
              </a:rPr>
              <a:t>ชลอ</a:t>
            </a:r>
            <a:r>
              <a:rPr lang="th-TH" dirty="0" smtClean="0">
                <a:solidFill>
                  <a:schemeClr val="accent6">
                    <a:lumMod val="60000"/>
                    <a:lumOff val="40000"/>
                  </a:schemeClr>
                </a:solidFill>
              </a:rPr>
              <a:t>อ่าน</a:t>
            </a:r>
            <a:endParaRPr lang="en-US" dirty="0">
              <a:solidFill>
                <a:schemeClr val="accent6">
                  <a:lumMod val="60000"/>
                  <a:lumOff val="40000"/>
                </a:schemeClr>
              </a:solidFill>
            </a:endParaRPr>
          </a:p>
        </p:txBody>
      </p:sp>
    </p:spTree>
    <p:extLst>
      <p:ext uri="{BB962C8B-B14F-4D97-AF65-F5344CB8AC3E}">
        <p14:creationId xmlns:p14="http://schemas.microsoft.com/office/powerpoint/2010/main" val="1338882703"/>
      </p:ext>
    </p:extLst>
  </p:cSld>
  <p:clrMapOvr>
    <a:masterClrMapping/>
  </p:clrMapOvr>
  <mc:AlternateContent xmlns:mc="http://schemas.openxmlformats.org/markup-compatibility/2006" xmlns:p14="http://schemas.microsoft.com/office/powerpoint/2010/main">
    <mc:Choice Requires="p14">
      <p:transition spd="slow" p14:dur="800" advClick="0" advTm="5000">
        <p:circle/>
      </p:transition>
    </mc:Choice>
    <mc:Fallback xmlns="">
      <p:transition spd="slow" advClick="0" advTm="5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89866" y="2211710"/>
            <a:ext cx="2964274" cy="769441"/>
          </a:xfrm>
          <a:prstGeom prst="rect">
            <a:avLst/>
          </a:prstGeom>
        </p:spPr>
        <p:txBody>
          <a:bodyPr wrap="none">
            <a:spAutoFit/>
          </a:bodyPr>
          <a:lstStyle/>
          <a:p>
            <a:pPr algn="ctr"/>
            <a:r>
              <a:rPr lang="en-US" sz="4400" b="1" u="sng" dirty="0" err="1" smtClean="0">
                <a:latin typeface="Angsana New" pitchFamily="18" charset="-34"/>
                <a:cs typeface="Angsana New" pitchFamily="18" charset="-34"/>
              </a:rPr>
              <a:t>Magha</a:t>
            </a:r>
            <a:r>
              <a:rPr lang="en-US" sz="4400" b="1" u="sng" dirty="0" smtClean="0">
                <a:latin typeface="Angsana New" pitchFamily="18" charset="-34"/>
                <a:cs typeface="Angsana New" pitchFamily="18" charset="-34"/>
              </a:rPr>
              <a:t>  Puja Day</a:t>
            </a:r>
            <a:endParaRPr lang="en-US" sz="4400" dirty="0">
              <a:latin typeface="Angsana New" pitchFamily="18" charset="-34"/>
              <a:cs typeface="Angsana New" pitchFamily="18" charset="-34"/>
            </a:endParaRPr>
          </a:p>
        </p:txBody>
      </p:sp>
      <p:sp>
        <p:nvSpPr>
          <p:cNvPr id="2" name="TextBox 1"/>
          <p:cNvSpPr txBox="1"/>
          <p:nvPr/>
        </p:nvSpPr>
        <p:spPr>
          <a:xfrm>
            <a:off x="7020272" y="4659982"/>
            <a:ext cx="1728192" cy="369332"/>
          </a:xfrm>
          <a:prstGeom prst="rect">
            <a:avLst/>
          </a:prstGeom>
          <a:noFill/>
        </p:spPr>
        <p:txBody>
          <a:bodyPr wrap="square" rtlCol="0">
            <a:spAutoFit/>
          </a:bodyPr>
          <a:lstStyle/>
          <a:p>
            <a:r>
              <a:rPr lang="th-TH" dirty="0" err="1" smtClean="0">
                <a:solidFill>
                  <a:schemeClr val="accent6">
                    <a:lumMod val="60000"/>
                    <a:lumOff val="40000"/>
                  </a:schemeClr>
                </a:solidFill>
              </a:rPr>
              <a:t>ชลอ</a:t>
            </a:r>
            <a:r>
              <a:rPr lang="th-TH" dirty="0" smtClean="0">
                <a:solidFill>
                  <a:schemeClr val="accent6">
                    <a:lumMod val="60000"/>
                    <a:lumOff val="40000"/>
                  </a:schemeClr>
                </a:solidFill>
              </a:rPr>
              <a:t>อ่าน</a:t>
            </a:r>
            <a:endParaRPr lang="en-US" dirty="0">
              <a:solidFill>
                <a:schemeClr val="accent6">
                  <a:lumMod val="60000"/>
                  <a:lumOff val="40000"/>
                </a:schemeClr>
              </a:solidFill>
            </a:endParaRPr>
          </a:p>
        </p:txBody>
      </p:sp>
    </p:spTree>
    <p:extLst>
      <p:ext uri="{BB962C8B-B14F-4D97-AF65-F5344CB8AC3E}">
        <p14:creationId xmlns:p14="http://schemas.microsoft.com/office/powerpoint/2010/main" val="2009257551"/>
      </p:ext>
    </p:extLst>
  </p:cSld>
  <p:clrMapOvr>
    <a:masterClrMapping/>
  </p:clrMapOvr>
  <mc:AlternateContent xmlns:mc="http://schemas.openxmlformats.org/markup-compatibility/2006" xmlns:p14="http://schemas.microsoft.com/office/powerpoint/2010/main">
    <mc:Choice Requires="p14">
      <p:transition spd="slow" p14:dur="800" advClick="0" advTm="5000">
        <p:circle/>
      </p:transition>
    </mc:Choice>
    <mc:Fallback xmlns="">
      <p:transition spd="slow" advClick="0" advTm="5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1600" y="1556088"/>
            <a:ext cx="7272808" cy="3046988"/>
          </a:xfrm>
          <a:prstGeom prst="rect">
            <a:avLst/>
          </a:prstGeom>
        </p:spPr>
        <p:txBody>
          <a:bodyPr wrap="square">
            <a:spAutoFit/>
          </a:bodyPr>
          <a:lstStyle/>
          <a:p>
            <a:r>
              <a:rPr lang="en-US" sz="3200" b="1" u="sng" dirty="0" err="1" smtClean="0">
                <a:latin typeface="Angsana New" pitchFamily="18" charset="-34"/>
                <a:cs typeface="Angsana New" pitchFamily="18" charset="-34"/>
              </a:rPr>
              <a:t>Magha</a:t>
            </a:r>
            <a:r>
              <a:rPr lang="en-US" sz="3200" b="1" u="sng" dirty="0" smtClean="0">
                <a:latin typeface="Angsana New" pitchFamily="18" charset="-34"/>
                <a:cs typeface="Angsana New" pitchFamily="18" charset="-34"/>
              </a:rPr>
              <a:t> Puja </a:t>
            </a:r>
            <a:r>
              <a:rPr lang="en-US" sz="3200" b="1" u="sng" dirty="0">
                <a:latin typeface="Angsana New" pitchFamily="18" charset="-34"/>
                <a:cs typeface="Angsana New" pitchFamily="18" charset="-34"/>
              </a:rPr>
              <a:t>day</a:t>
            </a:r>
            <a:r>
              <a:rPr lang="en-US" sz="3200" dirty="0">
                <a:latin typeface="Angsana New" pitchFamily="18" charset="-34"/>
                <a:cs typeface="Angsana New" pitchFamily="18" charset="-34"/>
              </a:rPr>
              <a:t> </a:t>
            </a:r>
            <a:r>
              <a:rPr lang="en-US" sz="3200" dirty="0" smtClean="0">
                <a:latin typeface="Angsana New" pitchFamily="18" charset="-34"/>
                <a:cs typeface="Angsana New" pitchFamily="18" charset="-34"/>
              </a:rPr>
              <a:t> marks </a:t>
            </a:r>
            <a:r>
              <a:rPr lang="en-US" sz="3200" dirty="0">
                <a:latin typeface="Angsana New" pitchFamily="18" charset="-34"/>
                <a:cs typeface="Angsana New" pitchFamily="18" charset="-34"/>
              </a:rPr>
              <a:t>the four auspicious occasions, which happened nine months after the Enlightenment of the Buddha at </a:t>
            </a:r>
            <a:r>
              <a:rPr lang="en-US" sz="3200" dirty="0" err="1" smtClean="0">
                <a:latin typeface="Angsana New" pitchFamily="18" charset="-34"/>
                <a:cs typeface="Angsana New" pitchFamily="18" charset="-34"/>
              </a:rPr>
              <a:t>Veluvana</a:t>
            </a:r>
            <a:r>
              <a:rPr lang="en-US" sz="3200" dirty="0" smtClean="0">
                <a:latin typeface="Angsana New" pitchFamily="18" charset="-34"/>
                <a:cs typeface="Angsana New" pitchFamily="18" charset="-34"/>
              </a:rPr>
              <a:t> </a:t>
            </a:r>
            <a:r>
              <a:rPr lang="en-US" sz="3200" dirty="0">
                <a:latin typeface="Angsana New" pitchFamily="18" charset="-34"/>
                <a:cs typeface="Angsana New" pitchFamily="18" charset="-34"/>
              </a:rPr>
              <a:t>Bamboo Grove, near </a:t>
            </a:r>
            <a:r>
              <a:rPr lang="en-US" sz="3200" dirty="0" err="1" smtClean="0">
                <a:latin typeface="Angsana New" pitchFamily="18" charset="-34"/>
                <a:cs typeface="Angsana New" pitchFamily="18" charset="-34"/>
              </a:rPr>
              <a:t>Rajagaha</a:t>
            </a:r>
            <a:r>
              <a:rPr lang="en-US" sz="3200" dirty="0" smtClean="0">
                <a:latin typeface="Angsana New" pitchFamily="18" charset="-34"/>
                <a:cs typeface="Angsana New" pitchFamily="18" charset="-34"/>
              </a:rPr>
              <a:t> </a:t>
            </a:r>
            <a:r>
              <a:rPr lang="en-US" sz="3200" dirty="0">
                <a:latin typeface="Angsana New" pitchFamily="18" charset="-34"/>
                <a:cs typeface="Angsana New" pitchFamily="18" charset="-34"/>
              </a:rPr>
              <a:t>in Northern India. On that occasion, as recorded in the commentary to the </a:t>
            </a:r>
            <a:r>
              <a:rPr lang="en-US" sz="3200" dirty="0" err="1" smtClean="0">
                <a:latin typeface="Angsana New" pitchFamily="18" charset="-34"/>
                <a:cs typeface="Angsana New" pitchFamily="18" charset="-34"/>
              </a:rPr>
              <a:t>Mahasamayasutta</a:t>
            </a:r>
            <a:r>
              <a:rPr lang="en-US" sz="3200" dirty="0">
                <a:latin typeface="Angsana New" pitchFamily="18" charset="-34"/>
                <a:cs typeface="Angsana New" pitchFamily="18" charset="-34"/>
              </a:rPr>
              <a:t>, DN-</a:t>
            </a:r>
            <a:r>
              <a:rPr lang="en-US" sz="3200" dirty="0" err="1">
                <a:latin typeface="Angsana New" pitchFamily="18" charset="-34"/>
                <a:cs typeface="Angsana New" pitchFamily="18" charset="-34"/>
              </a:rPr>
              <a:t>Comm</a:t>
            </a:r>
            <a:r>
              <a:rPr lang="en-US" sz="3200" dirty="0">
                <a:latin typeface="Angsana New" pitchFamily="18" charset="-34"/>
                <a:cs typeface="Angsana New" pitchFamily="18" charset="-34"/>
              </a:rPr>
              <a:t> </a:t>
            </a:r>
            <a:r>
              <a:rPr lang="en-US" sz="3200" dirty="0" smtClean="0">
                <a:latin typeface="Angsana New" pitchFamily="18" charset="-34"/>
                <a:cs typeface="Angsana New" pitchFamily="18" charset="-34"/>
              </a:rPr>
              <a:t>20 four </a:t>
            </a:r>
            <a:r>
              <a:rPr lang="en-US" sz="3200" dirty="0" err="1" smtClean="0">
                <a:latin typeface="Angsana New" pitchFamily="18" charset="-34"/>
                <a:cs typeface="Angsana New" pitchFamily="18" charset="-34"/>
              </a:rPr>
              <a:t>marvellous</a:t>
            </a:r>
            <a:r>
              <a:rPr lang="en-US" sz="3200" dirty="0" smtClean="0">
                <a:latin typeface="Angsana New" pitchFamily="18" charset="-34"/>
                <a:cs typeface="Angsana New" pitchFamily="18" charset="-34"/>
              </a:rPr>
              <a:t> </a:t>
            </a:r>
            <a:r>
              <a:rPr lang="en-US" sz="3200" dirty="0">
                <a:latin typeface="Angsana New" pitchFamily="18" charset="-34"/>
                <a:cs typeface="Angsana New" pitchFamily="18" charset="-34"/>
              </a:rPr>
              <a:t>events occurred:</a:t>
            </a:r>
            <a:r>
              <a:rPr lang="en-US" sz="3200" dirty="0" smtClean="0">
                <a:latin typeface="Angsana New" pitchFamily="18" charset="-34"/>
                <a:cs typeface="Angsana New" pitchFamily="18" charset="-34"/>
              </a:rPr>
              <a:t>  </a:t>
            </a:r>
            <a:endParaRPr lang="en-US" sz="3200" dirty="0">
              <a:latin typeface="Angsana New" pitchFamily="18" charset="-34"/>
              <a:cs typeface="Angsana New" pitchFamily="18" charset="-34"/>
            </a:endParaRPr>
          </a:p>
        </p:txBody>
      </p:sp>
      <p:sp>
        <p:nvSpPr>
          <p:cNvPr id="3" name="TextBox 2"/>
          <p:cNvSpPr txBox="1"/>
          <p:nvPr/>
        </p:nvSpPr>
        <p:spPr>
          <a:xfrm>
            <a:off x="7020272" y="4659982"/>
            <a:ext cx="1728192" cy="369332"/>
          </a:xfrm>
          <a:prstGeom prst="rect">
            <a:avLst/>
          </a:prstGeom>
          <a:noFill/>
        </p:spPr>
        <p:txBody>
          <a:bodyPr wrap="square" rtlCol="0">
            <a:spAutoFit/>
          </a:bodyPr>
          <a:lstStyle/>
          <a:p>
            <a:r>
              <a:rPr lang="th-TH" dirty="0" err="1" smtClean="0">
                <a:solidFill>
                  <a:schemeClr val="accent6">
                    <a:lumMod val="60000"/>
                    <a:lumOff val="40000"/>
                  </a:schemeClr>
                </a:solidFill>
              </a:rPr>
              <a:t>ชลอ</a:t>
            </a:r>
            <a:r>
              <a:rPr lang="th-TH" dirty="0" smtClean="0">
                <a:solidFill>
                  <a:schemeClr val="accent6">
                    <a:lumMod val="60000"/>
                    <a:lumOff val="40000"/>
                  </a:schemeClr>
                </a:solidFill>
              </a:rPr>
              <a:t>อ่าน</a:t>
            </a:r>
            <a:endParaRPr lang="en-US" dirty="0">
              <a:solidFill>
                <a:schemeClr val="accent6">
                  <a:lumMod val="60000"/>
                  <a:lumOff val="40000"/>
                </a:schemeClr>
              </a:solidFill>
            </a:endParaRPr>
          </a:p>
        </p:txBody>
      </p:sp>
    </p:spTree>
    <p:extLst>
      <p:ext uri="{BB962C8B-B14F-4D97-AF65-F5344CB8AC3E}">
        <p14:creationId xmlns:p14="http://schemas.microsoft.com/office/powerpoint/2010/main" val="21167351"/>
      </p:ext>
    </p:extLst>
  </p:cSld>
  <p:clrMapOvr>
    <a:masterClrMapping/>
  </p:clrMapOvr>
  <mc:AlternateContent xmlns:mc="http://schemas.openxmlformats.org/markup-compatibility/2006" xmlns:p14="http://schemas.microsoft.com/office/powerpoint/2010/main">
    <mc:Choice Requires="p14">
      <p:transition spd="slow" p14:dur="800" advClick="0" advTm="5000">
        <p:circle/>
      </p:transition>
    </mc:Choice>
    <mc:Fallback xmlns="">
      <p:transition spd="slow" advClick="0" advTm="5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3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7654" y="1607635"/>
            <a:ext cx="7920880" cy="1077218"/>
          </a:xfrm>
          <a:prstGeom prst="rect">
            <a:avLst/>
          </a:prstGeom>
        </p:spPr>
        <p:txBody>
          <a:bodyPr wrap="square">
            <a:spAutoFit/>
          </a:bodyPr>
          <a:lstStyle/>
          <a:p>
            <a:pPr marL="265113" indent="-265113"/>
            <a:r>
              <a:rPr lang="en-US" sz="3200" dirty="0">
                <a:latin typeface="Angsana New" pitchFamily="18" charset="-34"/>
                <a:cs typeface="Angsana New" pitchFamily="18" charset="-34"/>
              </a:rPr>
              <a:t>1. There were 1,250 </a:t>
            </a:r>
            <a:r>
              <a:rPr lang="en-US" sz="3200" dirty="0" err="1">
                <a:latin typeface="Angsana New" pitchFamily="18" charset="-34"/>
                <a:cs typeface="Angsana New" pitchFamily="18" charset="-34"/>
              </a:rPr>
              <a:t>Arahata</a:t>
            </a:r>
            <a:r>
              <a:rPr lang="en-US" sz="3200" dirty="0">
                <a:latin typeface="Angsana New" pitchFamily="18" charset="-34"/>
                <a:cs typeface="Angsana New" pitchFamily="18" charset="-34"/>
              </a:rPr>
              <a:t>, that came to see the Buddha that evening without any schedule</a:t>
            </a:r>
            <a:r>
              <a:rPr lang="en-US" sz="3200" dirty="0" smtClean="0">
                <a:latin typeface="Angsana New" pitchFamily="18" charset="-34"/>
                <a:cs typeface="Angsana New" pitchFamily="18" charset="-34"/>
              </a:rPr>
              <a:t>.</a:t>
            </a:r>
            <a:endParaRPr lang="en-US" sz="3200" b="1" dirty="0">
              <a:latin typeface="Angsana New" pitchFamily="18" charset="-34"/>
              <a:cs typeface="Angsana New" pitchFamily="18" charset="-34"/>
            </a:endParaRPr>
          </a:p>
        </p:txBody>
      </p:sp>
      <p:sp>
        <p:nvSpPr>
          <p:cNvPr id="4" name="TextBox 3"/>
          <p:cNvSpPr txBox="1"/>
          <p:nvPr/>
        </p:nvSpPr>
        <p:spPr>
          <a:xfrm>
            <a:off x="7020272" y="4659982"/>
            <a:ext cx="1728192" cy="369332"/>
          </a:xfrm>
          <a:prstGeom prst="rect">
            <a:avLst/>
          </a:prstGeom>
          <a:noFill/>
        </p:spPr>
        <p:txBody>
          <a:bodyPr wrap="square" rtlCol="0">
            <a:spAutoFit/>
          </a:bodyPr>
          <a:lstStyle/>
          <a:p>
            <a:r>
              <a:rPr lang="th-TH" dirty="0" err="1" smtClean="0">
                <a:solidFill>
                  <a:schemeClr val="accent6">
                    <a:lumMod val="60000"/>
                    <a:lumOff val="40000"/>
                  </a:schemeClr>
                </a:solidFill>
              </a:rPr>
              <a:t>ชลอ</a:t>
            </a:r>
            <a:r>
              <a:rPr lang="th-TH" dirty="0" smtClean="0">
                <a:solidFill>
                  <a:schemeClr val="accent6">
                    <a:lumMod val="60000"/>
                    <a:lumOff val="40000"/>
                  </a:schemeClr>
                </a:solidFill>
              </a:rPr>
              <a:t>อ่าน</a:t>
            </a:r>
            <a:endParaRPr lang="en-US" dirty="0">
              <a:solidFill>
                <a:schemeClr val="accent6">
                  <a:lumMod val="60000"/>
                  <a:lumOff val="40000"/>
                </a:schemeClr>
              </a:solidFill>
            </a:endParaRPr>
          </a:p>
        </p:txBody>
      </p:sp>
      <p:sp>
        <p:nvSpPr>
          <p:cNvPr id="5" name="Rectangle 4"/>
          <p:cNvSpPr/>
          <p:nvPr/>
        </p:nvSpPr>
        <p:spPr>
          <a:xfrm>
            <a:off x="549746" y="2787774"/>
            <a:ext cx="7920880" cy="1077218"/>
          </a:xfrm>
          <a:prstGeom prst="rect">
            <a:avLst/>
          </a:prstGeom>
        </p:spPr>
        <p:txBody>
          <a:bodyPr wrap="square">
            <a:spAutoFit/>
          </a:bodyPr>
          <a:lstStyle/>
          <a:p>
            <a:pPr marL="265113" indent="-265113"/>
            <a:r>
              <a:rPr lang="en-US" sz="3200" dirty="0" smtClean="0">
                <a:latin typeface="Angsana New" pitchFamily="18" charset="-34"/>
                <a:cs typeface="Angsana New" pitchFamily="18" charset="-34"/>
              </a:rPr>
              <a:t>2</a:t>
            </a:r>
            <a:r>
              <a:rPr lang="en-US" sz="3200" dirty="0">
                <a:latin typeface="Angsana New" pitchFamily="18" charset="-34"/>
                <a:cs typeface="Angsana New" pitchFamily="18" charset="-34"/>
              </a:rPr>
              <a:t>. All of them were </a:t>
            </a:r>
            <a:r>
              <a:rPr lang="en-US" sz="3200" dirty="0" err="1">
                <a:latin typeface="Angsana New" pitchFamily="18" charset="-34"/>
                <a:cs typeface="Angsana New" pitchFamily="18" charset="-34"/>
              </a:rPr>
              <a:t>Arhantas</a:t>
            </a:r>
            <a:r>
              <a:rPr lang="en-US" sz="3200" dirty="0">
                <a:latin typeface="Angsana New" pitchFamily="18" charset="-34"/>
                <a:cs typeface="Angsana New" pitchFamily="18" charset="-34"/>
              </a:rPr>
              <a:t>, the Enlightened One, and all of them were ordained by the Buddha himself</a:t>
            </a:r>
            <a:r>
              <a:rPr lang="en-US" sz="3200" dirty="0" smtClean="0">
                <a:latin typeface="Angsana New" pitchFamily="18" charset="-34"/>
                <a:cs typeface="Angsana New" pitchFamily="18" charset="-34"/>
              </a:rPr>
              <a:t>.</a:t>
            </a:r>
            <a:endParaRPr lang="en-US" sz="3200" b="1" dirty="0">
              <a:latin typeface="Angsana New" pitchFamily="18" charset="-34"/>
              <a:cs typeface="Angsana New" pitchFamily="18" charset="-34"/>
            </a:endParaRPr>
          </a:p>
        </p:txBody>
      </p:sp>
    </p:spTree>
    <p:extLst>
      <p:ext uri="{BB962C8B-B14F-4D97-AF65-F5344CB8AC3E}">
        <p14:creationId xmlns:p14="http://schemas.microsoft.com/office/powerpoint/2010/main" val="1131137707"/>
      </p:ext>
    </p:extLst>
  </p:cSld>
  <p:clrMapOvr>
    <a:masterClrMapping/>
  </p:clrMapOvr>
  <mc:AlternateContent xmlns:mc="http://schemas.openxmlformats.org/markup-compatibility/2006" xmlns:p14="http://schemas.microsoft.com/office/powerpoint/2010/main">
    <mc:Choice Requires="p14">
      <p:transition spd="slow" p14:dur="800" advClick="0" advTm="5000">
        <p:circle/>
      </p:transition>
    </mc:Choice>
    <mc:Fallback xmlns="">
      <p:transition spd="slow" advClick="0" advTm="5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7756" y="1707654"/>
            <a:ext cx="7920880" cy="2554545"/>
          </a:xfrm>
          <a:prstGeom prst="rect">
            <a:avLst/>
          </a:prstGeom>
        </p:spPr>
        <p:txBody>
          <a:bodyPr wrap="square">
            <a:spAutoFit/>
          </a:bodyPr>
          <a:lstStyle/>
          <a:p>
            <a:pPr marL="265113" indent="-265113"/>
            <a:r>
              <a:rPr lang="en-US" sz="3200" dirty="0" smtClean="0">
                <a:latin typeface="Angsana New" pitchFamily="18" charset="-34"/>
                <a:cs typeface="Angsana New" pitchFamily="18" charset="-34"/>
              </a:rPr>
              <a:t>3</a:t>
            </a:r>
            <a:r>
              <a:rPr lang="en-US" sz="3200" dirty="0">
                <a:latin typeface="Angsana New" pitchFamily="18" charset="-34"/>
                <a:cs typeface="Angsana New" pitchFamily="18" charset="-34"/>
              </a:rPr>
              <a:t>. The Buddha gave those </a:t>
            </a:r>
            <a:r>
              <a:rPr lang="en-US" sz="3200" dirty="0" err="1">
                <a:latin typeface="Angsana New" pitchFamily="18" charset="-34"/>
                <a:cs typeface="Angsana New" pitchFamily="18" charset="-34"/>
              </a:rPr>
              <a:t>Arhantas</a:t>
            </a:r>
            <a:r>
              <a:rPr lang="en-US" sz="3200" dirty="0">
                <a:latin typeface="Angsana New" pitchFamily="18" charset="-34"/>
                <a:cs typeface="Angsana New" pitchFamily="18" charset="-34"/>
              </a:rPr>
              <a:t> principles of Buddhism, called "The </a:t>
            </a:r>
            <a:r>
              <a:rPr lang="en-US" sz="3200" dirty="0" err="1">
                <a:latin typeface="Angsana New" pitchFamily="18" charset="-34"/>
                <a:cs typeface="Angsana New" pitchFamily="18" charset="-34"/>
              </a:rPr>
              <a:t>ovadhapatimokha</a:t>
            </a:r>
            <a:r>
              <a:rPr lang="en-US" sz="3200" dirty="0">
                <a:latin typeface="Angsana New" pitchFamily="18" charset="-34"/>
                <a:cs typeface="Angsana New" pitchFamily="18" charset="-34"/>
              </a:rPr>
              <a:t>". Those principles are</a:t>
            </a:r>
            <a:r>
              <a:rPr lang="en-US" sz="3200" dirty="0" smtClean="0">
                <a:latin typeface="Angsana New" pitchFamily="18" charset="-34"/>
                <a:cs typeface="Angsana New" pitchFamily="18" charset="-34"/>
              </a:rPr>
              <a:t>:</a:t>
            </a:r>
            <a:endParaRPr lang="th-TH" sz="3200" dirty="0" smtClean="0">
              <a:latin typeface="Angsana New" pitchFamily="18" charset="-34"/>
              <a:cs typeface="Angsana New" pitchFamily="18" charset="-34"/>
            </a:endParaRPr>
          </a:p>
          <a:p>
            <a:pPr marL="265113" indent="1436688"/>
            <a:r>
              <a:rPr lang="en-US" sz="3200" dirty="0" smtClean="0">
                <a:latin typeface="Angsana New" pitchFamily="18" charset="-34"/>
                <a:cs typeface="Angsana New" pitchFamily="18" charset="-34"/>
              </a:rPr>
              <a:t> </a:t>
            </a:r>
            <a:r>
              <a:rPr lang="en-US" sz="3200" dirty="0">
                <a:latin typeface="Angsana New" pitchFamily="18" charset="-34"/>
                <a:cs typeface="Angsana New" pitchFamily="18" charset="-34"/>
              </a:rPr>
              <a:t>- To cease from all evil</a:t>
            </a:r>
            <a:r>
              <a:rPr lang="en-US" sz="3200" dirty="0" smtClean="0">
                <a:latin typeface="Angsana New" pitchFamily="18" charset="-34"/>
                <a:cs typeface="Angsana New" pitchFamily="18" charset="-34"/>
              </a:rPr>
              <a:t>,</a:t>
            </a:r>
            <a:endParaRPr lang="th-TH" sz="3200" dirty="0" smtClean="0">
              <a:latin typeface="Angsana New" pitchFamily="18" charset="-34"/>
              <a:cs typeface="Angsana New" pitchFamily="18" charset="-34"/>
            </a:endParaRPr>
          </a:p>
          <a:p>
            <a:pPr marL="265113" indent="1436688"/>
            <a:r>
              <a:rPr lang="en-US" sz="3200" dirty="0" smtClean="0">
                <a:latin typeface="Angsana New" pitchFamily="18" charset="-34"/>
                <a:cs typeface="Angsana New" pitchFamily="18" charset="-34"/>
              </a:rPr>
              <a:t> </a:t>
            </a:r>
            <a:r>
              <a:rPr lang="en-US" sz="3200" dirty="0">
                <a:latin typeface="Angsana New" pitchFamily="18" charset="-34"/>
                <a:cs typeface="Angsana New" pitchFamily="18" charset="-34"/>
              </a:rPr>
              <a:t>- To do what is good</a:t>
            </a:r>
            <a:r>
              <a:rPr lang="en-US" sz="3200" dirty="0" smtClean="0">
                <a:latin typeface="Angsana New" pitchFamily="18" charset="-34"/>
                <a:cs typeface="Angsana New" pitchFamily="18" charset="-34"/>
              </a:rPr>
              <a:t>,</a:t>
            </a:r>
            <a:endParaRPr lang="th-TH" sz="3200" dirty="0" smtClean="0">
              <a:latin typeface="Angsana New" pitchFamily="18" charset="-34"/>
              <a:cs typeface="Angsana New" pitchFamily="18" charset="-34"/>
            </a:endParaRPr>
          </a:p>
          <a:p>
            <a:pPr marL="265113" indent="1436688"/>
            <a:r>
              <a:rPr lang="en-US" sz="3200" dirty="0" smtClean="0">
                <a:latin typeface="Angsana New" pitchFamily="18" charset="-34"/>
                <a:cs typeface="Angsana New" pitchFamily="18" charset="-34"/>
              </a:rPr>
              <a:t> </a:t>
            </a:r>
            <a:r>
              <a:rPr lang="en-US" sz="3200" dirty="0">
                <a:latin typeface="Angsana New" pitchFamily="18" charset="-34"/>
                <a:cs typeface="Angsana New" pitchFamily="18" charset="-34"/>
              </a:rPr>
              <a:t>- To cleanse one's mind</a:t>
            </a:r>
            <a:r>
              <a:rPr lang="en-US" sz="3200" dirty="0" smtClean="0">
                <a:latin typeface="Angsana New" pitchFamily="18" charset="-34"/>
                <a:cs typeface="Angsana New" pitchFamily="18" charset="-34"/>
              </a:rPr>
              <a:t>;</a:t>
            </a:r>
            <a:endParaRPr lang="en-US" sz="3200" b="1" dirty="0">
              <a:latin typeface="Angsana New" pitchFamily="18" charset="-34"/>
              <a:cs typeface="Angsana New" pitchFamily="18" charset="-34"/>
            </a:endParaRPr>
          </a:p>
        </p:txBody>
      </p:sp>
      <p:sp>
        <p:nvSpPr>
          <p:cNvPr id="4" name="TextBox 3"/>
          <p:cNvSpPr txBox="1"/>
          <p:nvPr/>
        </p:nvSpPr>
        <p:spPr>
          <a:xfrm>
            <a:off x="7020272" y="4659982"/>
            <a:ext cx="1728192" cy="369332"/>
          </a:xfrm>
          <a:prstGeom prst="rect">
            <a:avLst/>
          </a:prstGeom>
          <a:noFill/>
        </p:spPr>
        <p:txBody>
          <a:bodyPr wrap="square" rtlCol="0">
            <a:spAutoFit/>
          </a:bodyPr>
          <a:lstStyle/>
          <a:p>
            <a:r>
              <a:rPr lang="th-TH" dirty="0" err="1" smtClean="0">
                <a:solidFill>
                  <a:schemeClr val="accent6">
                    <a:lumMod val="60000"/>
                    <a:lumOff val="40000"/>
                  </a:schemeClr>
                </a:solidFill>
              </a:rPr>
              <a:t>ชลอ</a:t>
            </a:r>
            <a:r>
              <a:rPr lang="th-TH" dirty="0" smtClean="0">
                <a:solidFill>
                  <a:schemeClr val="accent6">
                    <a:lumMod val="60000"/>
                    <a:lumOff val="40000"/>
                  </a:schemeClr>
                </a:solidFill>
              </a:rPr>
              <a:t>อ่าน</a:t>
            </a:r>
            <a:endParaRPr lang="en-US" dirty="0">
              <a:solidFill>
                <a:schemeClr val="accent6">
                  <a:lumMod val="60000"/>
                  <a:lumOff val="40000"/>
                </a:schemeClr>
              </a:solidFill>
            </a:endParaRPr>
          </a:p>
        </p:txBody>
      </p:sp>
    </p:spTree>
    <p:extLst>
      <p:ext uri="{BB962C8B-B14F-4D97-AF65-F5344CB8AC3E}">
        <p14:creationId xmlns:p14="http://schemas.microsoft.com/office/powerpoint/2010/main" val="1364186719"/>
      </p:ext>
    </p:extLst>
  </p:cSld>
  <p:clrMapOvr>
    <a:masterClrMapping/>
  </p:clrMapOvr>
  <mc:AlternateContent xmlns:mc="http://schemas.openxmlformats.org/markup-compatibility/2006" xmlns:p14="http://schemas.microsoft.com/office/powerpoint/2010/main">
    <mc:Choice Requires="p14">
      <p:transition spd="slow" p14:dur="800" advClick="0" advTm="5000">
        <p:circle/>
      </p:transition>
    </mc:Choice>
    <mc:Fallback xmlns="">
      <p:transition spd="slow" advClick="0" advTm="5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673389"/>
            <a:ext cx="8208912" cy="2554545"/>
          </a:xfrm>
          <a:prstGeom prst="rect">
            <a:avLst/>
          </a:prstGeom>
        </p:spPr>
        <p:txBody>
          <a:bodyPr wrap="square">
            <a:spAutoFit/>
          </a:bodyPr>
          <a:lstStyle/>
          <a:p>
            <a:pPr marL="265113" indent="-265113"/>
            <a:r>
              <a:rPr lang="en-US" sz="3200" dirty="0" smtClean="0">
                <a:latin typeface="Angsana New" pitchFamily="18" charset="-34"/>
                <a:cs typeface="Angsana New" pitchFamily="18" charset="-34"/>
              </a:rPr>
              <a:t>4</a:t>
            </a:r>
            <a:r>
              <a:rPr lang="en-US" sz="3200" dirty="0">
                <a:latin typeface="Angsana New" pitchFamily="18" charset="-34"/>
                <a:cs typeface="Angsana New" pitchFamily="18" charset="-34"/>
              </a:rPr>
              <a:t>. It was the full-moon day. The Buddha gave an important teaching to the assembled monks on that day 2,500 years ago called the </a:t>
            </a:r>
            <a:r>
              <a:rPr lang="en-US" sz="3200" dirty="0" smtClean="0">
                <a:latin typeface="Angsana New" pitchFamily="18" charset="-34"/>
                <a:cs typeface="Angsana New" pitchFamily="18" charset="-34"/>
              </a:rPr>
              <a:t>'</a:t>
            </a:r>
            <a:r>
              <a:rPr lang="en-US" sz="3200" dirty="0" err="1" smtClean="0">
                <a:latin typeface="Angsana New" pitchFamily="18" charset="-34"/>
                <a:cs typeface="Angsana New" pitchFamily="18" charset="-34"/>
              </a:rPr>
              <a:t>Ovadapatimokha</a:t>
            </a:r>
            <a:r>
              <a:rPr lang="en-US" sz="3200" dirty="0">
                <a:latin typeface="Angsana New" pitchFamily="18" charset="-34"/>
                <a:cs typeface="Angsana New" pitchFamily="18" charset="-34"/>
              </a:rPr>
              <a:t>' which laid down the principles of the Buddhist teachings. In Thailand, this teaching has been dubbed the 'Heart of Buddhism</a:t>
            </a:r>
            <a:r>
              <a:rPr lang="en-US" sz="3200" dirty="0" smtClean="0">
                <a:latin typeface="Angsana New" pitchFamily="18" charset="-34"/>
                <a:cs typeface="Angsana New" pitchFamily="18" charset="-34"/>
              </a:rPr>
              <a:t>'.</a:t>
            </a:r>
            <a:endParaRPr lang="en-US" sz="3200" b="1" dirty="0">
              <a:latin typeface="Angsana New" pitchFamily="18" charset="-34"/>
              <a:cs typeface="Angsana New" pitchFamily="18" charset="-34"/>
            </a:endParaRPr>
          </a:p>
        </p:txBody>
      </p:sp>
      <p:sp>
        <p:nvSpPr>
          <p:cNvPr id="3" name="TextBox 2"/>
          <p:cNvSpPr txBox="1"/>
          <p:nvPr/>
        </p:nvSpPr>
        <p:spPr>
          <a:xfrm>
            <a:off x="7020272" y="4659982"/>
            <a:ext cx="1728192" cy="369332"/>
          </a:xfrm>
          <a:prstGeom prst="rect">
            <a:avLst/>
          </a:prstGeom>
          <a:noFill/>
        </p:spPr>
        <p:txBody>
          <a:bodyPr wrap="square" rtlCol="0">
            <a:spAutoFit/>
          </a:bodyPr>
          <a:lstStyle/>
          <a:p>
            <a:r>
              <a:rPr lang="th-TH" dirty="0" err="1" smtClean="0">
                <a:solidFill>
                  <a:schemeClr val="accent6">
                    <a:lumMod val="60000"/>
                    <a:lumOff val="40000"/>
                  </a:schemeClr>
                </a:solidFill>
              </a:rPr>
              <a:t>ชลอ</a:t>
            </a:r>
            <a:r>
              <a:rPr lang="th-TH" dirty="0" smtClean="0">
                <a:solidFill>
                  <a:schemeClr val="accent6">
                    <a:lumMod val="60000"/>
                    <a:lumOff val="40000"/>
                  </a:schemeClr>
                </a:solidFill>
              </a:rPr>
              <a:t>อ่าน</a:t>
            </a:r>
            <a:endParaRPr lang="en-US" dirty="0">
              <a:solidFill>
                <a:schemeClr val="accent6">
                  <a:lumMod val="60000"/>
                  <a:lumOff val="40000"/>
                </a:schemeClr>
              </a:solidFill>
            </a:endParaRPr>
          </a:p>
        </p:txBody>
      </p:sp>
    </p:spTree>
    <p:extLst>
      <p:ext uri="{BB962C8B-B14F-4D97-AF65-F5344CB8AC3E}">
        <p14:creationId xmlns:p14="http://schemas.microsoft.com/office/powerpoint/2010/main" val="1131137707"/>
      </p:ext>
    </p:extLst>
  </p:cSld>
  <p:clrMapOvr>
    <a:masterClrMapping/>
  </p:clrMapOvr>
  <mc:AlternateContent xmlns:mc="http://schemas.openxmlformats.org/markup-compatibility/2006" xmlns:p14="http://schemas.microsoft.com/office/powerpoint/2010/main">
    <mc:Choice Requires="p14">
      <p:transition spd="slow" p14:dur="800" advClick="0" advTm="5000">
        <p:circle/>
      </p:transition>
    </mc:Choice>
    <mc:Fallback xmlns="">
      <p:transition spd="slow" advClick="0" advTm="5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0502" y="1131590"/>
            <a:ext cx="6114174" cy="646331"/>
          </a:xfrm>
          <a:prstGeom prst="rect">
            <a:avLst/>
          </a:prstGeom>
        </p:spPr>
        <p:txBody>
          <a:bodyPr wrap="none">
            <a:spAutoFit/>
          </a:bodyPr>
          <a:lstStyle/>
          <a:p>
            <a:r>
              <a:rPr lang="en-US" sz="3600" b="1" u="heavy" dirty="0">
                <a:latin typeface="Angsana New" pitchFamily="18" charset="-34"/>
                <a:cs typeface="Angsana New" pitchFamily="18" charset="-34"/>
              </a:rPr>
              <a:t>Thailand Observance on February 14th, 2014</a:t>
            </a:r>
            <a:endParaRPr lang="en-US" sz="3600" b="1" dirty="0">
              <a:latin typeface="Angsana New" pitchFamily="18" charset="-34"/>
              <a:cs typeface="Angsana New" pitchFamily="18" charset="-34"/>
            </a:endParaRPr>
          </a:p>
        </p:txBody>
      </p:sp>
      <p:sp>
        <p:nvSpPr>
          <p:cNvPr id="3" name="Rectangle 2"/>
          <p:cNvSpPr/>
          <p:nvPr/>
        </p:nvSpPr>
        <p:spPr>
          <a:xfrm>
            <a:off x="611560" y="1777921"/>
            <a:ext cx="7848872" cy="2677656"/>
          </a:xfrm>
          <a:prstGeom prst="rect">
            <a:avLst/>
          </a:prstGeom>
        </p:spPr>
        <p:txBody>
          <a:bodyPr wrap="square">
            <a:spAutoFit/>
          </a:bodyPr>
          <a:lstStyle/>
          <a:p>
            <a:pPr marL="514350" indent="-514350">
              <a:buAutoNum type="arabicPeriod"/>
            </a:pPr>
            <a:r>
              <a:rPr lang="en-US" sz="2800" dirty="0" smtClean="0">
                <a:latin typeface="Angsana New" pitchFamily="18" charset="-34"/>
                <a:cs typeface="Angsana New" pitchFamily="18" charset="-34"/>
              </a:rPr>
              <a:t>In </a:t>
            </a:r>
            <a:r>
              <a:rPr lang="en-US" sz="2800" dirty="0">
                <a:latin typeface="Angsana New" pitchFamily="18" charset="-34"/>
                <a:cs typeface="Angsana New" pitchFamily="18" charset="-34"/>
              </a:rPr>
              <a:t>the evening of </a:t>
            </a:r>
            <a:r>
              <a:rPr lang="en-US" sz="2800" dirty="0" err="1">
                <a:latin typeface="Angsana New" pitchFamily="18" charset="-34"/>
                <a:cs typeface="Angsana New" pitchFamily="18" charset="-34"/>
              </a:rPr>
              <a:t>Magha</a:t>
            </a:r>
            <a:r>
              <a:rPr lang="en-US" sz="2800" dirty="0">
                <a:latin typeface="Angsana New" pitchFamily="18" charset="-34"/>
                <a:cs typeface="Angsana New" pitchFamily="18" charset="-34"/>
              </a:rPr>
              <a:t> full-moon day, each temple in Thailand holds a candlelight procession called a </a:t>
            </a:r>
            <a:r>
              <a:rPr lang="en-US" sz="2800" b="1" dirty="0" err="1">
                <a:latin typeface="Angsana New" pitchFamily="18" charset="-34"/>
                <a:cs typeface="Angsana New" pitchFamily="18" charset="-34"/>
              </a:rPr>
              <a:t>wian</a:t>
            </a:r>
            <a:r>
              <a:rPr lang="en-US" sz="2800" b="1" dirty="0">
                <a:latin typeface="Angsana New" pitchFamily="18" charset="-34"/>
                <a:cs typeface="Angsana New" pitchFamily="18" charset="-34"/>
              </a:rPr>
              <a:t> </a:t>
            </a:r>
            <a:r>
              <a:rPr lang="en-US" sz="2800" b="1" dirty="0" err="1">
                <a:latin typeface="Angsana New" pitchFamily="18" charset="-34"/>
                <a:cs typeface="Angsana New" pitchFamily="18" charset="-34"/>
              </a:rPr>
              <a:t>tian</a:t>
            </a:r>
            <a:r>
              <a:rPr lang="en-US" sz="2800" dirty="0">
                <a:latin typeface="Angsana New" pitchFamily="18" charset="-34"/>
                <a:cs typeface="Angsana New" pitchFamily="18" charset="-34"/>
              </a:rPr>
              <a:t> (</a:t>
            </a:r>
            <a:r>
              <a:rPr lang="en-US" sz="2800" dirty="0" err="1">
                <a:latin typeface="Angsana New" pitchFamily="18" charset="-34"/>
                <a:cs typeface="Angsana New" pitchFamily="18" charset="-34"/>
              </a:rPr>
              <a:t>wian</a:t>
            </a:r>
            <a:r>
              <a:rPr lang="en-US" sz="2800" dirty="0">
                <a:latin typeface="Angsana New" pitchFamily="18" charset="-34"/>
                <a:cs typeface="Angsana New" pitchFamily="18" charset="-34"/>
              </a:rPr>
              <a:t> meaning circle; </a:t>
            </a:r>
            <a:r>
              <a:rPr lang="en-US" sz="2800" dirty="0" err="1">
                <a:latin typeface="Angsana New" pitchFamily="18" charset="-34"/>
                <a:cs typeface="Angsana New" pitchFamily="18" charset="-34"/>
              </a:rPr>
              <a:t>tian</a:t>
            </a:r>
            <a:r>
              <a:rPr lang="en-US" sz="2800" dirty="0">
                <a:latin typeface="Angsana New" pitchFamily="18" charset="-34"/>
                <a:cs typeface="Angsana New" pitchFamily="18" charset="-34"/>
              </a:rPr>
              <a:t> meaning candle). Holding flowers, incense and a lighted candle, the monks and congregation members circumambulate clockwise three times around the </a:t>
            </a:r>
            <a:r>
              <a:rPr lang="en-US" sz="2800" dirty="0" err="1" smtClean="0">
                <a:latin typeface="Angsana New" pitchFamily="18" charset="-34"/>
                <a:cs typeface="Angsana New" pitchFamily="18" charset="-34"/>
              </a:rPr>
              <a:t>phra</a:t>
            </a:r>
            <a:r>
              <a:rPr lang="en-US" sz="2800" dirty="0" smtClean="0">
                <a:latin typeface="Angsana New" pitchFamily="18" charset="-34"/>
                <a:cs typeface="Angsana New" pitchFamily="18" charset="-34"/>
              </a:rPr>
              <a:t> </a:t>
            </a:r>
            <a:r>
              <a:rPr lang="en-US" sz="2800" dirty="0" err="1">
                <a:latin typeface="Angsana New" pitchFamily="18" charset="-34"/>
                <a:cs typeface="Angsana New" pitchFamily="18" charset="-34"/>
              </a:rPr>
              <a:t>ubosot</a:t>
            </a:r>
            <a:r>
              <a:rPr lang="en-US" sz="2800" dirty="0">
                <a:latin typeface="Angsana New" pitchFamily="18" charset="-34"/>
                <a:cs typeface="Angsana New" pitchFamily="18" charset="-34"/>
              </a:rPr>
              <a:t> (ordination hall) - once for each of the Three Jewels – the Buddha, the Dharma, and the </a:t>
            </a:r>
            <a:r>
              <a:rPr lang="en-US" sz="2800" dirty="0" err="1">
                <a:latin typeface="Angsana New" pitchFamily="18" charset="-34"/>
                <a:cs typeface="Angsana New" pitchFamily="18" charset="-34"/>
              </a:rPr>
              <a:t>Sangha</a:t>
            </a:r>
            <a:r>
              <a:rPr lang="en-US" sz="2800" dirty="0">
                <a:latin typeface="Angsana New" pitchFamily="18" charset="-34"/>
                <a:cs typeface="Angsana New" pitchFamily="18" charset="-34"/>
              </a:rPr>
              <a:t>.</a:t>
            </a:r>
            <a:endParaRPr lang="en-US" sz="2800" b="1" dirty="0">
              <a:latin typeface="Angsana New" pitchFamily="18" charset="-34"/>
              <a:cs typeface="Angsana New" pitchFamily="18" charset="-34"/>
            </a:endParaRPr>
          </a:p>
        </p:txBody>
      </p:sp>
      <p:sp>
        <p:nvSpPr>
          <p:cNvPr id="4" name="TextBox 3"/>
          <p:cNvSpPr txBox="1"/>
          <p:nvPr/>
        </p:nvSpPr>
        <p:spPr>
          <a:xfrm>
            <a:off x="7020272" y="4659982"/>
            <a:ext cx="1728192" cy="369332"/>
          </a:xfrm>
          <a:prstGeom prst="rect">
            <a:avLst/>
          </a:prstGeom>
          <a:noFill/>
        </p:spPr>
        <p:txBody>
          <a:bodyPr wrap="square" rtlCol="0">
            <a:spAutoFit/>
          </a:bodyPr>
          <a:lstStyle/>
          <a:p>
            <a:r>
              <a:rPr lang="th-TH" dirty="0" err="1" smtClean="0">
                <a:solidFill>
                  <a:schemeClr val="accent6">
                    <a:lumMod val="60000"/>
                    <a:lumOff val="40000"/>
                  </a:schemeClr>
                </a:solidFill>
              </a:rPr>
              <a:t>ชลอ</a:t>
            </a:r>
            <a:r>
              <a:rPr lang="th-TH" dirty="0" smtClean="0">
                <a:solidFill>
                  <a:schemeClr val="accent6">
                    <a:lumMod val="60000"/>
                    <a:lumOff val="40000"/>
                  </a:schemeClr>
                </a:solidFill>
              </a:rPr>
              <a:t>อ่าน</a:t>
            </a:r>
            <a:endParaRPr lang="en-US" dirty="0">
              <a:solidFill>
                <a:schemeClr val="accent6">
                  <a:lumMod val="60000"/>
                  <a:lumOff val="40000"/>
                </a:schemeClr>
              </a:solidFill>
            </a:endParaRPr>
          </a:p>
        </p:txBody>
      </p:sp>
    </p:spTree>
    <p:extLst>
      <p:ext uri="{BB962C8B-B14F-4D97-AF65-F5344CB8AC3E}">
        <p14:creationId xmlns:p14="http://schemas.microsoft.com/office/powerpoint/2010/main" val="1131137707"/>
      </p:ext>
    </p:extLst>
  </p:cSld>
  <p:clrMapOvr>
    <a:masterClrMapping/>
  </p:clrMapOvr>
  <mc:AlternateContent xmlns:mc="http://schemas.openxmlformats.org/markup-compatibility/2006" xmlns:p14="http://schemas.microsoft.com/office/powerpoint/2010/main">
    <mc:Choice Requires="p14">
      <p:transition spd="slow" p14:dur="800" advClick="0" advTm="5000">
        <p:circle/>
      </p:transition>
    </mc:Choice>
    <mc:Fallback xmlns="">
      <p:transition spd="slow" advClick="0" advTm="5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3608" y="2093658"/>
            <a:ext cx="7128792" cy="1077218"/>
          </a:xfrm>
          <a:prstGeom prst="rect">
            <a:avLst/>
          </a:prstGeom>
        </p:spPr>
        <p:txBody>
          <a:bodyPr wrap="square">
            <a:spAutoFit/>
          </a:bodyPr>
          <a:lstStyle/>
          <a:p>
            <a:pPr marL="265113" indent="-265113"/>
            <a:r>
              <a:rPr lang="en-US" sz="3200" dirty="0">
                <a:latin typeface="Angsana New" pitchFamily="18" charset="-34"/>
                <a:cs typeface="Angsana New" pitchFamily="18" charset="-34"/>
              </a:rPr>
              <a:t>2. </a:t>
            </a:r>
            <a:r>
              <a:rPr lang="en-US" sz="3200" b="1" dirty="0">
                <a:latin typeface="Angsana New" pitchFamily="18" charset="-34"/>
                <a:cs typeface="Angsana New" pitchFamily="18" charset="-34"/>
              </a:rPr>
              <a:t>Tum Boon</a:t>
            </a:r>
            <a:r>
              <a:rPr lang="en-US" sz="3200" dirty="0">
                <a:latin typeface="Angsana New" pitchFamily="18" charset="-34"/>
                <a:cs typeface="Angsana New" pitchFamily="18" charset="-34"/>
              </a:rPr>
              <a:t> : Making merit by going to temples for special observances and join in the other Buddhist activities.</a:t>
            </a:r>
            <a:endParaRPr lang="en-US" sz="3200" b="1" dirty="0">
              <a:latin typeface="Angsana New" pitchFamily="18" charset="-34"/>
              <a:cs typeface="Angsana New" pitchFamily="18" charset="-34"/>
            </a:endParaRPr>
          </a:p>
        </p:txBody>
      </p:sp>
      <p:sp>
        <p:nvSpPr>
          <p:cNvPr id="3" name="TextBox 2"/>
          <p:cNvSpPr txBox="1"/>
          <p:nvPr/>
        </p:nvSpPr>
        <p:spPr>
          <a:xfrm>
            <a:off x="7020272" y="4659982"/>
            <a:ext cx="1728192" cy="369332"/>
          </a:xfrm>
          <a:prstGeom prst="rect">
            <a:avLst/>
          </a:prstGeom>
          <a:noFill/>
        </p:spPr>
        <p:txBody>
          <a:bodyPr wrap="square" rtlCol="0">
            <a:spAutoFit/>
          </a:bodyPr>
          <a:lstStyle/>
          <a:p>
            <a:r>
              <a:rPr lang="th-TH" dirty="0" err="1" smtClean="0">
                <a:solidFill>
                  <a:schemeClr val="accent6">
                    <a:lumMod val="60000"/>
                    <a:lumOff val="40000"/>
                  </a:schemeClr>
                </a:solidFill>
              </a:rPr>
              <a:t>ชลอ</a:t>
            </a:r>
            <a:r>
              <a:rPr lang="th-TH" dirty="0" smtClean="0">
                <a:solidFill>
                  <a:schemeClr val="accent6">
                    <a:lumMod val="60000"/>
                    <a:lumOff val="40000"/>
                  </a:schemeClr>
                </a:solidFill>
              </a:rPr>
              <a:t>อ่าน</a:t>
            </a:r>
            <a:endParaRPr lang="en-US" dirty="0">
              <a:solidFill>
                <a:schemeClr val="accent6">
                  <a:lumMod val="60000"/>
                  <a:lumOff val="40000"/>
                </a:schemeClr>
              </a:solidFill>
            </a:endParaRPr>
          </a:p>
        </p:txBody>
      </p:sp>
    </p:spTree>
    <p:extLst>
      <p:ext uri="{BB962C8B-B14F-4D97-AF65-F5344CB8AC3E}">
        <p14:creationId xmlns:p14="http://schemas.microsoft.com/office/powerpoint/2010/main" val="934840567"/>
      </p:ext>
    </p:extLst>
  </p:cSld>
  <p:clrMapOvr>
    <a:masterClrMapping/>
  </p:clrMapOvr>
  <mc:AlternateContent xmlns:mc="http://schemas.openxmlformats.org/markup-compatibility/2006" xmlns:p14="http://schemas.microsoft.com/office/powerpoint/2010/main">
    <mc:Choice Requires="p14">
      <p:transition spd="slow" p14:dur="800" advClick="0" advTm="5000">
        <p:circle/>
      </p:transition>
    </mc:Choice>
    <mc:Fallback xmlns="">
      <p:transition spd="slow" advClick="0" advTm="5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1707654"/>
            <a:ext cx="7560840" cy="2062103"/>
          </a:xfrm>
          <a:prstGeom prst="rect">
            <a:avLst/>
          </a:prstGeom>
        </p:spPr>
        <p:txBody>
          <a:bodyPr wrap="square">
            <a:spAutoFit/>
          </a:bodyPr>
          <a:lstStyle/>
          <a:p>
            <a:pPr marL="265113" indent="-265113"/>
            <a:r>
              <a:rPr lang="en-US" sz="3200" dirty="0">
                <a:latin typeface="Angsana New" pitchFamily="18" charset="-34"/>
                <a:cs typeface="Angsana New" pitchFamily="18" charset="-34"/>
              </a:rPr>
              <a:t>3. </a:t>
            </a:r>
            <a:r>
              <a:rPr lang="en-US" sz="3200" b="1" dirty="0">
                <a:latin typeface="Angsana New" pitchFamily="18" charset="-34"/>
                <a:cs typeface="Angsana New" pitchFamily="18" charset="-34"/>
              </a:rPr>
              <a:t>Rub </a:t>
            </a:r>
            <a:r>
              <a:rPr lang="en-US" sz="3200" b="1" dirty="0" err="1">
                <a:latin typeface="Angsana New" pitchFamily="18" charset="-34"/>
                <a:cs typeface="Angsana New" pitchFamily="18" charset="-34"/>
              </a:rPr>
              <a:t>Sil</a:t>
            </a:r>
            <a:r>
              <a:rPr lang="en-US" sz="3200" dirty="0">
                <a:latin typeface="Angsana New" pitchFamily="18" charset="-34"/>
                <a:cs typeface="Angsana New" pitchFamily="18" charset="-34"/>
              </a:rPr>
              <a:t> : Keeping the Five Precepts. </a:t>
            </a:r>
            <a:r>
              <a:rPr lang="en-US" sz="3200" dirty="0" err="1">
                <a:latin typeface="Angsana New" pitchFamily="18" charset="-34"/>
                <a:cs typeface="Angsana New" pitchFamily="18" charset="-34"/>
              </a:rPr>
              <a:t>Practise</a:t>
            </a:r>
            <a:r>
              <a:rPr lang="en-US" sz="3200" dirty="0">
                <a:latin typeface="Angsana New" pitchFamily="18" charset="-34"/>
                <a:cs typeface="Angsana New" pitchFamily="18" charset="-34"/>
              </a:rPr>
              <a:t> of renunciation: Observe the Eight Precepts, </a:t>
            </a:r>
            <a:r>
              <a:rPr lang="en-US" sz="3200" dirty="0" err="1">
                <a:latin typeface="Angsana New" pitchFamily="18" charset="-34"/>
                <a:cs typeface="Angsana New" pitchFamily="18" charset="-34"/>
              </a:rPr>
              <a:t>practise</a:t>
            </a:r>
            <a:r>
              <a:rPr lang="en-US" sz="3200" dirty="0">
                <a:latin typeface="Angsana New" pitchFamily="18" charset="-34"/>
                <a:cs typeface="Angsana New" pitchFamily="18" charset="-34"/>
              </a:rPr>
              <a:t> of meditation and mental discipline, stay in the temple, wearing white robes, for a number of days.</a:t>
            </a:r>
            <a:endParaRPr lang="en-US" sz="3200" b="1" dirty="0">
              <a:latin typeface="Angsana New" pitchFamily="18" charset="-34"/>
              <a:cs typeface="Angsana New" pitchFamily="18" charset="-34"/>
            </a:endParaRPr>
          </a:p>
        </p:txBody>
      </p:sp>
      <p:sp>
        <p:nvSpPr>
          <p:cNvPr id="3" name="TextBox 2"/>
          <p:cNvSpPr txBox="1"/>
          <p:nvPr/>
        </p:nvSpPr>
        <p:spPr>
          <a:xfrm>
            <a:off x="7020272" y="4659982"/>
            <a:ext cx="1728192" cy="369332"/>
          </a:xfrm>
          <a:prstGeom prst="rect">
            <a:avLst/>
          </a:prstGeom>
          <a:noFill/>
        </p:spPr>
        <p:txBody>
          <a:bodyPr wrap="square" rtlCol="0">
            <a:spAutoFit/>
          </a:bodyPr>
          <a:lstStyle/>
          <a:p>
            <a:r>
              <a:rPr lang="th-TH" dirty="0" err="1" smtClean="0">
                <a:solidFill>
                  <a:schemeClr val="accent6">
                    <a:lumMod val="60000"/>
                    <a:lumOff val="40000"/>
                  </a:schemeClr>
                </a:solidFill>
              </a:rPr>
              <a:t>ชลอ</a:t>
            </a:r>
            <a:r>
              <a:rPr lang="th-TH" dirty="0" smtClean="0">
                <a:solidFill>
                  <a:schemeClr val="accent6">
                    <a:lumMod val="60000"/>
                    <a:lumOff val="40000"/>
                  </a:schemeClr>
                </a:solidFill>
              </a:rPr>
              <a:t>อ่าน</a:t>
            </a:r>
            <a:endParaRPr lang="en-US" dirty="0">
              <a:solidFill>
                <a:schemeClr val="accent6">
                  <a:lumMod val="60000"/>
                  <a:lumOff val="40000"/>
                </a:schemeClr>
              </a:solidFill>
            </a:endParaRPr>
          </a:p>
        </p:txBody>
      </p:sp>
    </p:spTree>
    <p:extLst>
      <p:ext uri="{BB962C8B-B14F-4D97-AF65-F5344CB8AC3E}">
        <p14:creationId xmlns:p14="http://schemas.microsoft.com/office/powerpoint/2010/main" val="1371075747"/>
      </p:ext>
    </p:extLst>
  </p:cSld>
  <p:clrMapOvr>
    <a:masterClrMapping/>
  </p:clrMapOvr>
  <mc:AlternateContent xmlns:mc="http://schemas.openxmlformats.org/markup-compatibility/2006" xmlns:p14="http://schemas.microsoft.com/office/powerpoint/2010/main">
    <mc:Choice Requires="p14">
      <p:transition spd="slow" p14:dur="800" advClick="0" advTm="5000">
        <p:circle/>
      </p:transition>
    </mc:Choice>
    <mc:Fallback xmlns="">
      <p:transition spd="slow" advClick="0" advTm="5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695</TotalTime>
  <Words>726</Words>
  <Application>Microsoft Office PowerPoint</Application>
  <PresentationFormat>On-screen Show (16:9)</PresentationFormat>
  <Paragraphs>47</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วันมาฆบูชา</dc:title>
  <dc:creator>Windows User</dc:creator>
  <cp:lastModifiedBy>User</cp:lastModifiedBy>
  <cp:revision>49</cp:revision>
  <dcterms:created xsi:type="dcterms:W3CDTF">2014-01-18T17:00:41Z</dcterms:created>
  <dcterms:modified xsi:type="dcterms:W3CDTF">2014-07-18T11:00:16Z</dcterms:modified>
</cp:coreProperties>
</file>