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15"/>
  </p:handoutMasterIdLst>
  <p:sldIdLst>
    <p:sldId id="256" r:id="rId2"/>
    <p:sldId id="257" r:id="rId3"/>
    <p:sldId id="269" r:id="rId4"/>
    <p:sldId id="270" r:id="rId5"/>
    <p:sldId id="272" r:id="rId6"/>
    <p:sldId id="260" r:id="rId7"/>
    <p:sldId id="273" r:id="rId8"/>
    <p:sldId id="274" r:id="rId9"/>
    <p:sldId id="263" r:id="rId10"/>
    <p:sldId id="264" r:id="rId11"/>
    <p:sldId id="275" r:id="rId12"/>
    <p:sldId id="261" r:id="rId13"/>
    <p:sldId id="276" r:id="rId14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599E1-8AC7-4EB5-AC89-FEC8C97F874C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DBE6A-1457-40C6-8571-28B9266DB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05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E14FE4-B48D-437E-9B5E-63CAAC49A9E2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FDB4B1-E697-4BD9-8AF5-9C2033FB91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turniti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52928" cy="5472608"/>
          </a:xfrm>
        </p:spPr>
        <p:txBody>
          <a:bodyPr anchor="ctr">
            <a:normAutofit/>
          </a:bodyPr>
          <a:lstStyle/>
          <a:p>
            <a:pPr algn="ctr"/>
            <a:r>
              <a:rPr lang="th-TH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</a:t>
            </a:r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ตรวจสอบ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</a:t>
            </a:r>
            <a:r>
              <a:rPr lang="th-TH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คัดลอกผลงานทาง</a:t>
            </a:r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วิชาการ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ด้วย</a:t>
            </a:r>
            <a:r>
              <a:rPr lang="th-TH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โปรแกรม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Turnitin</a:t>
            </a:r>
            <a:endParaRPr lang="en-US" sz="72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>ศูนย์การเรียนรู้ สถาบันบัณฑิตศึกษาจุฬาภรณ์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2373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August 09,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Originality</a:t>
            </a:r>
            <a:r>
              <a:rPr lang="th-TH" sz="3600" dirty="0" smtClean="0"/>
              <a:t> </a:t>
            </a:r>
            <a:r>
              <a:rPr lang="en-US" sz="3600" dirty="0" smtClean="0"/>
              <a:t>Check </a:t>
            </a:r>
            <a:r>
              <a:rPr lang="th-TH" sz="3600" dirty="0"/>
              <a:t>เป็นระบบสำหรับตรวจสอบการคัดลอกผลงานทางวิชาการ โดยการเปรียบเทียบข้อมูลในเอกสารแบบคำต่อคำ (</a:t>
            </a:r>
            <a:r>
              <a:rPr lang="en-US" sz="3600" dirty="0"/>
              <a:t>Word by word) </a:t>
            </a:r>
            <a:r>
              <a:rPr lang="th-TH" sz="3600" dirty="0"/>
              <a:t>จากแหล่งข้อมูลต่างๆ พร้อมทั้งแสดงผลรายงานต้นฉบับ (</a:t>
            </a:r>
            <a:r>
              <a:rPr lang="en-US" sz="3600" dirty="0"/>
              <a:t>Originally report) </a:t>
            </a:r>
            <a:r>
              <a:rPr lang="th-TH" sz="3600" dirty="0"/>
              <a:t>ชี้แหล่งข้อมูล ที่ปรากฏซ้ำเป็นแถบสีและระดับเปอร์เซ็นต์ความซ้ำของทั้งเอกสาร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31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h-TH" sz="8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8000" b="1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en-US" sz="8000" b="1" dirty="0">
                <a:solidFill>
                  <a:srgbClr val="002060"/>
                </a:solidFill>
                <a:hlinkClick r:id="rId2"/>
              </a:rPr>
              <a:t>://</a:t>
            </a:r>
            <a:r>
              <a:rPr lang="en-US" sz="8000" b="1" dirty="0" smtClean="0">
                <a:solidFill>
                  <a:srgbClr val="002060"/>
                </a:solidFill>
                <a:hlinkClick r:id="rId2"/>
              </a:rPr>
              <a:t>turnitin.com</a:t>
            </a:r>
            <a:r>
              <a:rPr lang="th-TH" sz="8000" b="1" dirty="0" smtClean="0">
                <a:solidFill>
                  <a:srgbClr val="002060"/>
                </a:solidFill>
              </a:rPr>
              <a:t>  </a:t>
            </a:r>
            <a:endParaRPr lang="en-US" sz="8000" b="1" dirty="0">
              <a:solidFill>
                <a:srgbClr val="002060"/>
              </a:solidFill>
            </a:endParaRPr>
          </a:p>
        </p:txBody>
      </p:sp>
      <p:pic>
        <p:nvPicPr>
          <p:cNvPr id="4" name="Picture 6" descr="https://upload.wikimedia.org/wikipedia/en/thumb/7/7f/Turnitin.svg/800px-Turniti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792" y="188640"/>
            <a:ext cx="3600400" cy="99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66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ที่มา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064896" cy="4997152"/>
          </a:xfrm>
        </p:spPr>
        <p:txBody>
          <a:bodyPr>
            <a:normAutofit/>
          </a:bodyPr>
          <a:lstStyle/>
          <a:p>
            <a:pPr algn="thaiDist"/>
            <a:r>
              <a:rPr lang="th-TH" dirty="0" smtClean="0"/>
              <a:t>กัญจ</a:t>
            </a:r>
            <a:r>
              <a:rPr lang="th-TH" dirty="0"/>
              <a:t>นา บุณยเกียรติ. (2554). </a:t>
            </a:r>
            <a:r>
              <a:rPr lang="th-TH" i="1" dirty="0"/>
              <a:t>การลักลอกผลงานทางวิชาการและวรรณกรรม </a:t>
            </a:r>
            <a:r>
              <a:rPr lang="en-US" i="1" dirty="0" smtClean="0"/>
              <a:t>(Plagiarism).</a:t>
            </a:r>
            <a:r>
              <a:rPr lang="th-TH" i="1" dirty="0" smtClean="0"/>
              <a:t> </a:t>
            </a:r>
            <a:r>
              <a:rPr lang="th-TH" dirty="0" smtClean="0"/>
              <a:t>กรุงเทพฯ</a:t>
            </a:r>
            <a:r>
              <a:rPr lang="th-TH" dirty="0"/>
              <a:t>: โรงพิมพ์แห่งจุฬาลงกรณ์มหาวิทยาลัย. </a:t>
            </a:r>
            <a:endParaRPr lang="th-TH" dirty="0" smtClean="0"/>
          </a:p>
          <a:p>
            <a:pPr algn="thaiDist"/>
            <a:r>
              <a:rPr lang="th-TH" dirty="0"/>
              <a:t>จิรวัฒน์ พรหมพร. (2556). การผสานความรู้เรื่องการลอกเลียนวรรณกรรมของผู้สอน ร่วมกับรายงานผลการตรวจหาการลอกเลียนของโปรแกรม </a:t>
            </a:r>
            <a:r>
              <a:rPr lang="en-US" dirty="0" err="1"/>
              <a:t>Turnitin</a:t>
            </a:r>
            <a:r>
              <a:rPr lang="en-US" dirty="0"/>
              <a:t>. </a:t>
            </a:r>
            <a:r>
              <a:rPr lang="th-TH" i="1" dirty="0"/>
              <a:t>วารสารสำนักหอสมุด มหาวิทยาลัยเชียงใหม่, 14</a:t>
            </a:r>
            <a:r>
              <a:rPr lang="th-TH" dirty="0"/>
              <a:t>, 23-29. </a:t>
            </a:r>
            <a:endParaRPr lang="en-US" dirty="0" smtClean="0"/>
          </a:p>
          <a:p>
            <a:r>
              <a:rPr lang="th-TH" dirty="0"/>
              <a:t>วิกิพีเดีย สารานุกรมเสรี. (2560). โจรกรรมทางวรรณกรรม.   </a:t>
            </a:r>
            <a:r>
              <a:rPr lang="th-TH" smtClean="0"/>
              <a:t>สืบค้นจาก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https</a:t>
            </a:r>
            <a:r>
              <a:rPr lang="en-US" dirty="0"/>
              <a:t>://th.wikipedia.org/wiki/</a:t>
            </a:r>
            <a:r>
              <a:rPr lang="th-TH" dirty="0"/>
              <a:t>โจรกรรมทาง</a:t>
            </a:r>
            <a:r>
              <a:rPr lang="th-TH" dirty="0" smtClean="0"/>
              <a:t>วรรณกรรม </a:t>
            </a:r>
          </a:p>
        </p:txBody>
      </p:sp>
    </p:spTree>
    <p:extLst>
      <p:ext uri="{BB962C8B-B14F-4D97-AF65-F5344CB8AC3E}">
        <p14:creationId xmlns:p14="http://schemas.microsoft.com/office/powerpoint/2010/main" val="14674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-media-cache-ak0.pinimg.com/736x/8d/fc/67/8dfc6716a357022a5563c5bf0e7363d7--salon-quotes-simple-drawin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50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การคัดลอกผลงานทางวิชาการ (</a:t>
            </a:r>
            <a:r>
              <a:rPr lang="en-US" b="1" dirty="0"/>
              <a:t>Plagiarism)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64088" y="1772816"/>
            <a:ext cx="3672408" cy="4680520"/>
          </a:xfrm>
        </p:spPr>
        <p:txBody>
          <a:bodyPr>
            <a:normAutofit/>
          </a:bodyPr>
          <a:lstStyle/>
          <a:p>
            <a:r>
              <a:rPr lang="th-TH" sz="3200" dirty="0" smtClean="0"/>
              <a:t> </a:t>
            </a:r>
            <a:r>
              <a:rPr lang="th-TH" sz="3200" b="1" dirty="0"/>
              <a:t>การคัดลอกผลงานทาง</a:t>
            </a:r>
            <a:r>
              <a:rPr lang="th-TH" sz="3200" b="1" dirty="0" smtClean="0"/>
              <a:t>วิชาการ (</a:t>
            </a:r>
            <a:r>
              <a:rPr lang="en-US" sz="3200" b="1" dirty="0"/>
              <a:t>Plagiarism) </a:t>
            </a:r>
            <a:endParaRPr lang="th-TH" sz="3200" b="1" dirty="0" smtClean="0"/>
          </a:p>
          <a:p>
            <a:pPr marL="0" indent="0">
              <a:buNone/>
            </a:pPr>
            <a:r>
              <a:rPr lang="th-TH" sz="3200" dirty="0" smtClean="0"/>
              <a:t>หมายถึง </a:t>
            </a:r>
            <a:r>
              <a:rPr lang="th-TH" sz="3200" dirty="0"/>
              <a:t>การลอกงานเขียน ความคิดหรืองานสร้างสรรค์ดั้งเดิมทั้งหมดหรือบางส่วนที่เหมือนหรือเกือบเหมือนงานดั้งเดิมของผู้อื่นมาแอบอ้างเป็นงานดั้งเดิมของตนเอง </a:t>
            </a:r>
            <a:endParaRPr lang="en-US" sz="3200" dirty="0"/>
          </a:p>
        </p:txBody>
      </p:sp>
      <p:pic>
        <p:nvPicPr>
          <p:cNvPr id="1026" name="Picture 2" descr="http://www.vetternwerkstatt.de/wp-content/uploads/2014/03/shutterstock_8212089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r="25279"/>
          <a:stretch/>
        </p:blipFill>
        <p:spPr bwMode="auto">
          <a:xfrm>
            <a:off x="262890" y="1772816"/>
            <a:ext cx="4813166" cy="48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8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การคัดลอกผลงานทางวิชาการ (</a:t>
            </a:r>
            <a:r>
              <a:rPr lang="en-US" b="1" dirty="0"/>
              <a:t>Plagiarism)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h-TH" sz="5400" dirty="0" smtClean="0"/>
              <a:t> การลอกเลียนหรือคัดลอกความคิด ถ้อยคำของผู้อื่นและแอบอ้างว่าเป็นผลงานตนเอง</a:t>
            </a:r>
          </a:p>
          <a:p>
            <a:r>
              <a:rPr lang="th-TH" sz="5400" dirty="0" smtClean="0"/>
              <a:t> ไม่อ้างอิงแหล่งที่มาของแหล่งข้อมูลต้นฉบับ</a:t>
            </a:r>
          </a:p>
        </p:txBody>
      </p:sp>
    </p:spTree>
    <p:extLst>
      <p:ext uri="{BB962C8B-B14F-4D97-AF65-F5344CB8AC3E}">
        <p14:creationId xmlns:p14="http://schemas.microsoft.com/office/powerpoint/2010/main" val="360486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แบบไหนที่เรียกว่า</a:t>
            </a:r>
            <a:r>
              <a:rPr lang="en-US" b="1" dirty="0" smtClean="0"/>
              <a:t> “</a:t>
            </a:r>
            <a:r>
              <a:rPr lang="th-TH" b="1" dirty="0" smtClean="0">
                <a:cs typeface="+mn-cs"/>
              </a:rPr>
              <a:t>ลอกเลียน</a:t>
            </a:r>
            <a:r>
              <a:rPr lang="en-US" b="1" dirty="0" smtClean="0">
                <a:cs typeface="+mn-cs"/>
              </a:rPr>
              <a:t>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1. ไม่อ้างถึงแหล่งที่มาของข้อมูล</a:t>
            </a:r>
          </a:p>
          <a:p>
            <a:pPr marL="320040" lvl="1" indent="0">
              <a:buNone/>
            </a:pPr>
            <a:r>
              <a:rPr lang="th-TH" dirty="0" smtClean="0"/>
              <a:t>1.1 นักเขียนจอมปลอม คือ ผู้ที่เปลี่ยนผลงานวรรณกรรมของผู้อื่นมาเป็นของตนเอง โดยคัดลอกทุกถ้อยคำเหมือนแหล่งข้อมูลต้นฉบับ</a:t>
            </a:r>
          </a:p>
          <a:p>
            <a:pPr marL="320040" lvl="1" indent="0">
              <a:buNone/>
            </a:pPr>
            <a:r>
              <a:rPr lang="th-TH" dirty="0" smtClean="0"/>
              <a:t>1.2 นักเขียนลอกเลียน คือ ผู้เขียนที่คัดลอกเฉพาะในส่วนสำคัญของผลงานผู้อื่นเพียงแหล่งข้อมูลเดียวโดยไม่มีการแก้ไขถ้อยคำให้แตกต่างจากต้นฉบับ เช่น คัดลอกในส่วนบทวิเคราะห์ หรือ บทวิจารณ์วรรณกรรม เป็นต้น</a:t>
            </a:r>
          </a:p>
          <a:p>
            <a:pPr marL="320040" lvl="1" indent="0">
              <a:buNone/>
            </a:pPr>
            <a:r>
              <a:rPr lang="th-TH" dirty="0" smtClean="0"/>
              <a:t>1.3 นักผสมผสาน คือ ผู้เขียนที่คัดลอกข้อมูลจากแหล่งที่แตกต่างกัน จากนั้นจะนำประโยคที่คัดลอกจากที่ต่าง ๆ ซึ่งจะมีสำนวนการเขียนที่แตกต่างกันมาปรับแต่งโดยการตัดหรือเติมคำบางคำ เพื่อให้ประโยคมีความเชื่อมโยง แต่ส่วนใหญ่ผู้เขียนยังคงใช้ถ้อยคำเดิมตามแหล่งข้อมูลต้นฉบับ</a:t>
            </a:r>
            <a:endParaRPr lang="th-TH" dirty="0"/>
          </a:p>
          <a:p>
            <a:pPr marL="514350" indent="-514350">
              <a:buFont typeface="+mj-lt"/>
              <a:buAutoNum type="arabicPeriod"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98539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/>
              <a:t>1. ไม่อ้างถึงแหล่งที่มาของข้อมูล (ต่อ)</a:t>
            </a:r>
          </a:p>
          <a:p>
            <a:pPr marL="320040" lvl="1" indent="0">
              <a:buNone/>
            </a:pPr>
            <a:r>
              <a:rPr lang="th-TH" dirty="0" smtClean="0"/>
              <a:t>1.4 นักปลอมแปลง คือ ผู้เขียนที่คัดลอกส่วนที่เป็นสาระสำคัญของแหล่งข้อมูลต้นฉบยับไป แต่ทำให้ผลงานวรรณกรรมของตนเองดูแตกต่างจากต้นฉบับเพียงเล็กน้อย โดยเปลี่ยนแปลงแก้ไขเฉพาะคำสำคัญและวลี</a:t>
            </a:r>
          </a:p>
          <a:p>
            <a:pPr marL="320040" lvl="1" indent="0">
              <a:buNone/>
            </a:pPr>
            <a:r>
              <a:rPr lang="th-TH" dirty="0" smtClean="0"/>
              <a:t>1.5 นักแปลงกาย คือ ผู้เขียนที่จะใช้เวลารวบรวมงานจากหลาย ๆ แหล่ง จากนั้นจะใช้วิธีการเขียนขึ้นมาใหม่ด้วยถ้อยคำหรือสำนวนของตนเอง โดยที่ผู้เขียนไม่ได้สร้างสรรค์งานขึ้นมาใหม่ เพียงแต่ใช้ความสามารถในการเขียนให้กลายเป็นผลงานของตนเอง</a:t>
            </a:r>
          </a:p>
          <a:p>
            <a:pPr marL="320040" lvl="1" indent="0">
              <a:buNone/>
            </a:pPr>
            <a:r>
              <a:rPr lang="th-TH" dirty="0" smtClean="0"/>
              <a:t>1.6 การคัดลอกผลงานตนเอง คือ ผู้เขียนที่นำผลงานของตนเองที่เคยตีพิมพ์เผยแพร่แล้ว มาปรับเปลี่ยนให้เป็นผลงานชิ้นใหม่อีกครั้ง หรือนำผลงานเก่าของตนมาปรับเพียงเล็กน้อย</a:t>
            </a:r>
          </a:p>
          <a:p>
            <a:pPr marL="514350" indent="-514350">
              <a:buFont typeface="+mj-lt"/>
              <a:buAutoNum type="arabicPeriod"/>
            </a:pPr>
            <a:endParaRPr lang="th-TH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b="1" dirty="0" smtClean="0"/>
              <a:t>แบบไหนที่เรียกว่า</a:t>
            </a:r>
            <a:r>
              <a:rPr lang="en-US" b="1" dirty="0" smtClean="0"/>
              <a:t> “</a:t>
            </a:r>
            <a:r>
              <a:rPr lang="th-TH" b="1" dirty="0" smtClean="0">
                <a:cs typeface="+mn-cs"/>
              </a:rPr>
              <a:t>ลอกเลียน</a:t>
            </a:r>
            <a:r>
              <a:rPr lang="en-US" b="1" dirty="0" smtClean="0">
                <a:cs typeface="+mn-cs"/>
              </a:rPr>
              <a:t>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63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การนำข้อความของผู้อื่นมาใช้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141168"/>
          </a:xfrm>
        </p:spPr>
        <p:txBody>
          <a:bodyPr>
            <a:normAutofit fontScale="85000" lnSpcReduction="20000"/>
          </a:bodyPr>
          <a:lstStyle/>
          <a:p>
            <a:r>
              <a:rPr lang="th-TH" b="1" dirty="0"/>
              <a:t>1. การคัดลอก</a:t>
            </a:r>
            <a:r>
              <a:rPr lang="th-TH" b="1" dirty="0" smtClean="0"/>
              <a:t>คำต่อคำ </a:t>
            </a:r>
            <a:r>
              <a:rPr lang="th-TH" dirty="0" smtClean="0"/>
              <a:t>ต้อง</a:t>
            </a:r>
            <a:r>
              <a:rPr lang="th-TH" dirty="0"/>
              <a:t>ใส่เครื่องหมายอัญประกาศหรือวงเล็บของ</a:t>
            </a:r>
            <a:r>
              <a:rPr lang="th-TH" dirty="0" smtClean="0"/>
              <a:t>คำ </a:t>
            </a:r>
            <a:r>
              <a:rPr lang="th-TH" dirty="0"/>
              <a:t>ประโยค หรือย่อหน้าที่นามาใช้ และต้องระบุแหล่งอ้างอิงที่มีชื่อผู้เขียน ชื่อเรื่อง ชื่อหนังสือหรือวารสาร หรือรายละเอียดที่เกี่ยวข้อง </a:t>
            </a:r>
          </a:p>
          <a:p>
            <a:r>
              <a:rPr lang="th-TH" b="1" dirty="0"/>
              <a:t>2. การถอดความ (</a:t>
            </a:r>
            <a:r>
              <a:rPr lang="en-US" b="1" dirty="0"/>
              <a:t>Paraphrase) </a:t>
            </a:r>
            <a:r>
              <a:rPr lang="th-TH" dirty="0"/>
              <a:t>เป็นการเขียนขึ้นใหม่โดยคงความหมายของเนื้อหาตามต้นฉบับ อ้างอิงโดยใช้เชิงอรรถหรือใส่วงเล็บ และต้องระบุแหล่งที่มาให้ครบถ้วนด้วย </a:t>
            </a:r>
          </a:p>
          <a:p>
            <a:r>
              <a:rPr lang="th-TH" b="1" dirty="0"/>
              <a:t>3. การสรุป (</a:t>
            </a:r>
            <a:r>
              <a:rPr lang="en-US" b="1" dirty="0"/>
              <a:t>Summary) </a:t>
            </a:r>
            <a:r>
              <a:rPr lang="th-TH" dirty="0"/>
              <a:t>เป็นการย่อเนื้อหาของต้นฉบับ ต้องอ้างอิงโดยใช้เชิงอรรถหรือ ใส่วงเล็บ </a:t>
            </a:r>
          </a:p>
          <a:p>
            <a:r>
              <a:rPr lang="th-TH" b="1" dirty="0"/>
              <a:t>4. ข้อเท็จจริง ข้อมูลต่างๆ (</a:t>
            </a:r>
            <a:r>
              <a:rPr lang="en-US" b="1" dirty="0"/>
              <a:t>Facts, Information, Data) </a:t>
            </a:r>
            <a:r>
              <a:rPr lang="th-TH" dirty="0"/>
              <a:t>ต้องอ้างอิงแหล่งที่ได้มาด้วย เว้นแต่เป็นความรู้ทั่วไปหรือความรู้ที่เป็นสาธารณสมบัติ </a:t>
            </a:r>
          </a:p>
          <a:p>
            <a:r>
              <a:rPr lang="th-TH" b="1" dirty="0"/>
              <a:t>5. สารสนเทศที่เป็นส่วนเสริม (</a:t>
            </a:r>
            <a:r>
              <a:rPr lang="en-US" b="1" dirty="0"/>
              <a:t>Supplementary Information) </a:t>
            </a:r>
            <a:r>
              <a:rPr lang="th-TH" dirty="0"/>
              <a:t>เป็นการใส่ข้อมูลที่เสริมให้เนื้อหาหลัก ต้องใส่แหล่งอ้างอิงที่สมบูรณ์เช่นกัน อาจเป็นเชิงอรรถหรือข้อความท้ายหน้า </a:t>
            </a:r>
            <a:endParaRPr lang="th-TH" dirty="0" smtClean="0"/>
          </a:p>
          <a:p>
            <a:r>
              <a:rPr lang="th-TH" b="1" dirty="0"/>
              <a:t>**ในทุกกรณี ต้องใส่แหล่งอ้างอิงต่อท้ายข้อความที่</a:t>
            </a:r>
            <a:r>
              <a:rPr lang="th-TH" b="1" dirty="0" smtClean="0"/>
              <a:t>นำมาใช้</a:t>
            </a:r>
            <a:r>
              <a:rPr lang="th-TH" b="1" dirty="0"/>
              <a:t>ทันที** แต่ถ้าเป็นข้อสรุปหรือการถอดความ ให้ใส่แหล่งอ้างอิงท้ายข้อสรุปหรือข้อความนั้น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48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32856"/>
            <a:ext cx="8153400" cy="3963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9600" b="1" dirty="0" smtClean="0"/>
              <a:t>ผู้หญิงคนหนึ่ง</a:t>
            </a:r>
          </a:p>
          <a:p>
            <a:pPr marL="0" indent="0" algn="ctr">
              <a:buNone/>
            </a:pPr>
            <a:r>
              <a:rPr lang="th-TH" sz="9600" b="1" dirty="0" smtClean="0"/>
              <a:t>กินอาหารขยะทุกวัน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92598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b="1" dirty="0" smtClean="0"/>
              <a:t>การใช้โปรแกรม </a:t>
            </a:r>
            <a:r>
              <a:rPr lang="en-US" b="1" dirty="0" err="1" smtClean="0"/>
              <a:t>Turnitin</a:t>
            </a:r>
            <a:endParaRPr lang="en-US" b="1" dirty="0"/>
          </a:p>
        </p:txBody>
      </p:sp>
      <p:pic>
        <p:nvPicPr>
          <p:cNvPr id="2054" name="Picture 6" descr="https://upload.wikimedia.org/wikipedia/en/thumb/7/7f/Turnitin.svg/800px-Turniti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86608"/>
            <a:ext cx="837910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5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โปรแกรม </a:t>
            </a:r>
            <a:r>
              <a:rPr lang="en-US" b="1" dirty="0" err="1"/>
              <a:t>Turnitin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 </a:t>
            </a:r>
            <a:r>
              <a:rPr lang="en-US" sz="4000" dirty="0" err="1" smtClean="0"/>
              <a:t>Turnitin</a:t>
            </a:r>
            <a:r>
              <a:rPr lang="en-US" sz="4000" dirty="0" smtClean="0"/>
              <a:t> </a:t>
            </a:r>
            <a:r>
              <a:rPr lang="th-TH" sz="4000" dirty="0" smtClean="0"/>
              <a:t>อ่านว่า </a:t>
            </a:r>
            <a:r>
              <a:rPr lang="en-US" sz="4000" dirty="0" smtClean="0"/>
              <a:t>Turn-it-in </a:t>
            </a:r>
            <a:endParaRPr lang="th-TH" sz="4000" dirty="0" smtClean="0"/>
          </a:p>
          <a:p>
            <a:pPr lvl="1"/>
            <a:r>
              <a:rPr lang="th-TH" sz="3200" dirty="0" smtClean="0"/>
              <a:t> เป็นฐานข้อมูลออนไลน์ ที่ใช้เป็นเครื่องมือในการตรวจสอบการคัดลอกผลงานทางวิชาการ ในรูปแบบของสิ่งพิมพ์ออนไลน์ โดยจัดอยู่ในกลุ่มของ </a:t>
            </a:r>
            <a:r>
              <a:rPr lang="en-US" sz="3200" dirty="0" smtClean="0"/>
              <a:t>Anti-Plagiarism Software </a:t>
            </a:r>
            <a:r>
              <a:rPr lang="th-TH" sz="3200" dirty="0" smtClean="0"/>
              <a:t>ซึ่งศูนย์การเรียนรู้ได้บอกรับเพื่อให้บริการแก่ อาจารย์ นักศึกษา นักวิจัย และ บุคลากรภายในสถาบัน โดย </a:t>
            </a:r>
            <a:r>
              <a:rPr lang="en-US" sz="3200" dirty="0" err="1" smtClean="0"/>
              <a:t>Turnitin</a:t>
            </a:r>
            <a:r>
              <a:rPr lang="en-US" sz="3200" dirty="0" smtClean="0"/>
              <a:t> </a:t>
            </a:r>
            <a:r>
              <a:rPr lang="th-TH" sz="3200" dirty="0" smtClean="0"/>
              <a:t>ที่ศูนย์การเรียนรู้ให้บริการ คือ </a:t>
            </a:r>
            <a:r>
              <a:rPr lang="en-US" sz="3200" dirty="0" smtClean="0"/>
              <a:t>Originality</a:t>
            </a:r>
            <a:r>
              <a:rPr lang="th-TH" sz="3200" dirty="0" smtClean="0"/>
              <a:t> </a:t>
            </a:r>
            <a:r>
              <a:rPr lang="en-US" sz="3200" dirty="0" smtClean="0"/>
              <a:t>Check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86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209</TotalTime>
  <Words>777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การตรวจสอบ การคัดลอกผลงานทางวิชาการ ด้วยโปรแกรม Turnitin</vt:lpstr>
      <vt:lpstr>การคัดลอกผลงานทางวิชาการ (Plagiarism)</vt:lpstr>
      <vt:lpstr>การคัดลอกผลงานทางวิชาการ (Plagiarism)</vt:lpstr>
      <vt:lpstr>แบบไหนที่เรียกว่า “ลอกเลียน”</vt:lpstr>
      <vt:lpstr>แบบไหนที่เรียกว่า “ลอกเลียน”</vt:lpstr>
      <vt:lpstr>การนำข้อความของผู้อื่นมาใช้</vt:lpstr>
      <vt:lpstr>PowerPoint Presentation</vt:lpstr>
      <vt:lpstr>การใช้โปรแกรม Turnitin</vt:lpstr>
      <vt:lpstr>โปรแกรม Turnitin</vt:lpstr>
      <vt:lpstr>PowerPoint Presentation</vt:lpstr>
      <vt:lpstr>PowerPoint Presentation</vt:lpstr>
      <vt:lpstr>ที่มา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การตรวจสอบการคัดลอกผลงานทางวิชาการด้วยโปรแกรม Turnitin</dc:title>
  <dc:creator>Juthatip</dc:creator>
  <cp:lastModifiedBy>Juthatip</cp:lastModifiedBy>
  <cp:revision>22</cp:revision>
  <cp:lastPrinted>2017-08-09T03:53:12Z</cp:lastPrinted>
  <dcterms:created xsi:type="dcterms:W3CDTF">2017-08-07T10:07:35Z</dcterms:created>
  <dcterms:modified xsi:type="dcterms:W3CDTF">2017-08-09T04:01:19Z</dcterms:modified>
</cp:coreProperties>
</file>